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39" r:id="rId2"/>
    <p:sldId id="687" r:id="rId3"/>
    <p:sldId id="648" r:id="rId4"/>
    <p:sldId id="668" r:id="rId5"/>
    <p:sldId id="706" r:id="rId6"/>
    <p:sldId id="696" r:id="rId7"/>
    <p:sldId id="698" r:id="rId8"/>
    <p:sldId id="677" r:id="rId9"/>
    <p:sldId id="608" r:id="rId10"/>
    <p:sldId id="620" r:id="rId11"/>
    <p:sldId id="642" r:id="rId12"/>
    <p:sldId id="702" r:id="rId13"/>
    <p:sldId id="703" r:id="rId14"/>
    <p:sldId id="704" r:id="rId15"/>
    <p:sldId id="689" r:id="rId16"/>
    <p:sldId id="705" r:id="rId1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ler" initials="em" lastIdx="2" clrIdx="0"/>
  <p:cmAuthor id="1" name="allison.smith" initials="ags" lastIdx="5" clrIdx="1"/>
  <p:cmAuthor id="2" name="Jessica Stark Rivinius" initials="JSR" lastIdx="1" clrIdx="2"/>
  <p:cmAuthor id="3" name="Cory Davenport" initials="CD" lastIdx="8" clrIdx="3">
    <p:extLst>
      <p:ext uri="{19B8F6BF-5375-455C-9EA6-DF929625EA0E}">
        <p15:presenceInfo xmlns:p15="http://schemas.microsoft.com/office/powerpoint/2012/main" userId="Cory Davenport" providerId="None"/>
      </p:ext>
    </p:extLst>
  </p:cmAuthor>
  <p:cmAuthor id="4" name="Gary A Ackerman" initials="GAA" lastIdx="8" clrIdx="4">
    <p:extLst>
      <p:ext uri="{19B8F6BF-5375-455C-9EA6-DF929625EA0E}">
        <p15:presenceInfo xmlns:p15="http://schemas.microsoft.com/office/powerpoint/2012/main" userId="Gary A Ack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528CC1"/>
    <a:srgbClr val="E03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181" autoAdjust="0"/>
  </p:normalViewPr>
  <p:slideViewPr>
    <p:cSldViewPr>
      <p:cViewPr varScale="1">
        <p:scale>
          <a:sx n="64" d="100"/>
          <a:sy n="64" d="100"/>
        </p:scale>
        <p:origin x="34" y="158"/>
      </p:cViewPr>
      <p:guideLst>
        <p:guide orient="horz" pos="2160"/>
        <p:guide pos="2880"/>
      </p:guideLst>
    </p:cSldViewPr>
  </p:slideViewPr>
  <p:outlineViewPr>
    <p:cViewPr>
      <p:scale>
        <a:sx n="33" d="100"/>
        <a:sy n="33" d="100"/>
      </p:scale>
      <p:origin x="0" y="-77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Peterson" userId="385453420fefed96" providerId="LiveId" clId="{EC4D5714-75BA-4CB3-86DF-5AE1367805BA}"/>
    <pc:docChg chg="modSld">
      <pc:chgData name="Nicole Peterson" userId="385453420fefed96" providerId="LiveId" clId="{EC4D5714-75BA-4CB3-86DF-5AE1367805BA}" dt="2018-02-23T17:21:46.162" v="3" actId="166"/>
      <pc:docMkLst>
        <pc:docMk/>
      </pc:docMkLst>
      <pc:sldChg chg="modSp">
        <pc:chgData name="Nicole Peterson" userId="385453420fefed96" providerId="LiveId" clId="{EC4D5714-75BA-4CB3-86DF-5AE1367805BA}" dt="2018-02-23T17:21:46.162" v="3" actId="166"/>
        <pc:sldMkLst>
          <pc:docMk/>
          <pc:sldMk cId="4100269524" sldId="620"/>
        </pc:sldMkLst>
        <pc:spChg chg="mod ord">
          <ac:chgData name="Nicole Peterson" userId="385453420fefed96" providerId="LiveId" clId="{EC4D5714-75BA-4CB3-86DF-5AE1367805BA}" dt="2018-02-23T17:21:14.173" v="2" actId="166"/>
          <ac:spMkLst>
            <pc:docMk/>
            <pc:sldMk cId="4100269524" sldId="620"/>
            <ac:spMk id="5" creationId="{00000000-0000-0000-0000-000000000000}"/>
          </ac:spMkLst>
        </pc:spChg>
        <pc:spChg chg="mod">
          <ac:chgData name="Nicole Peterson" userId="385453420fefed96" providerId="LiveId" clId="{EC4D5714-75BA-4CB3-86DF-5AE1367805BA}" dt="2018-02-23T17:20:24.170" v="1" actId="1076"/>
          <ac:spMkLst>
            <pc:docMk/>
            <pc:sldMk cId="4100269524" sldId="620"/>
            <ac:spMk id="6" creationId="{00000000-0000-0000-0000-000000000000}"/>
          </ac:spMkLst>
        </pc:spChg>
        <pc:spChg chg="ord">
          <ac:chgData name="Nicole Peterson" userId="385453420fefed96" providerId="LiveId" clId="{EC4D5714-75BA-4CB3-86DF-5AE1367805BA}" dt="2018-02-23T17:21:46.162" v="3" actId="166"/>
          <ac:spMkLst>
            <pc:docMk/>
            <pc:sldMk cId="4100269524" sldId="620"/>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F10143B6-F485-494F-A69D-AFB3E244D57B}" type="datetimeFigureOut">
              <a:rPr lang="en-US" smtClean="0"/>
              <a:pPr/>
              <a:t>2/23/2018</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3A164A1-F375-4600-B289-5BC95EE6F43B}" type="slidenum">
              <a:rPr lang="en-US" smtClean="0"/>
              <a:pPr/>
              <a:t>‹#›</a:t>
            </a:fld>
            <a:endParaRPr lang="en-US"/>
          </a:p>
        </p:txBody>
      </p:sp>
    </p:spTree>
    <p:extLst>
      <p:ext uri="{BB962C8B-B14F-4D97-AF65-F5344CB8AC3E}">
        <p14:creationId xmlns:p14="http://schemas.microsoft.com/office/powerpoint/2010/main" val="310392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itchFamily="18" charset="0"/>
                <a:cs typeface="Arial" charset="0"/>
              </a:defRPr>
            </a:lvl1pPr>
            <a:lvl2pPr marL="742950" indent="-285750">
              <a:defRPr>
                <a:solidFill>
                  <a:schemeClr val="tx1"/>
                </a:solidFill>
                <a:latin typeface="Perpetua" pitchFamily="18" charset="0"/>
                <a:cs typeface="Arial" charset="0"/>
              </a:defRPr>
            </a:lvl2pPr>
            <a:lvl3pPr marL="1143000" indent="-228600">
              <a:defRPr>
                <a:solidFill>
                  <a:schemeClr val="tx1"/>
                </a:solidFill>
                <a:latin typeface="Perpetua" pitchFamily="18" charset="0"/>
                <a:cs typeface="Arial" charset="0"/>
              </a:defRPr>
            </a:lvl3pPr>
            <a:lvl4pPr marL="1600200" indent="-228600">
              <a:defRPr>
                <a:solidFill>
                  <a:schemeClr val="tx1"/>
                </a:solidFill>
                <a:latin typeface="Perpetua" pitchFamily="18" charset="0"/>
                <a:cs typeface="Arial" charset="0"/>
              </a:defRPr>
            </a:lvl4pPr>
            <a:lvl5pPr marL="2057400" indent="-228600">
              <a:defRPr>
                <a:solidFill>
                  <a:schemeClr val="tx1"/>
                </a:solidFill>
                <a:latin typeface="Perpetua" pitchFamily="18" charset="0"/>
                <a:cs typeface="Arial" charset="0"/>
              </a:defRPr>
            </a:lvl5pPr>
            <a:lvl6pPr marL="2514600" indent="-228600" fontAlgn="base">
              <a:spcBef>
                <a:spcPct val="0"/>
              </a:spcBef>
              <a:spcAft>
                <a:spcPct val="0"/>
              </a:spcAft>
              <a:defRPr>
                <a:solidFill>
                  <a:schemeClr val="tx1"/>
                </a:solidFill>
                <a:latin typeface="Perpetua" pitchFamily="18" charset="0"/>
                <a:cs typeface="Arial" charset="0"/>
              </a:defRPr>
            </a:lvl6pPr>
            <a:lvl7pPr marL="2971800" indent="-228600" fontAlgn="base">
              <a:spcBef>
                <a:spcPct val="0"/>
              </a:spcBef>
              <a:spcAft>
                <a:spcPct val="0"/>
              </a:spcAft>
              <a:defRPr>
                <a:solidFill>
                  <a:schemeClr val="tx1"/>
                </a:solidFill>
                <a:latin typeface="Perpetua" pitchFamily="18" charset="0"/>
                <a:cs typeface="Arial" charset="0"/>
              </a:defRPr>
            </a:lvl7pPr>
            <a:lvl8pPr marL="3429000" indent="-228600" fontAlgn="base">
              <a:spcBef>
                <a:spcPct val="0"/>
              </a:spcBef>
              <a:spcAft>
                <a:spcPct val="0"/>
              </a:spcAft>
              <a:defRPr>
                <a:solidFill>
                  <a:schemeClr val="tx1"/>
                </a:solidFill>
                <a:latin typeface="Perpetua" pitchFamily="18" charset="0"/>
                <a:cs typeface="Arial" charset="0"/>
              </a:defRPr>
            </a:lvl8pPr>
            <a:lvl9pPr marL="3886200" indent="-228600" fontAlgn="base">
              <a:spcBef>
                <a:spcPct val="0"/>
              </a:spcBef>
              <a:spcAft>
                <a:spcPct val="0"/>
              </a:spcAft>
              <a:defRPr>
                <a:solidFill>
                  <a:schemeClr val="tx1"/>
                </a:solidFill>
                <a:latin typeface="Perpetua" pitchFamily="18" charset="0"/>
                <a:cs typeface="Arial" charset="0"/>
              </a:defRPr>
            </a:lvl9pPr>
          </a:lstStyle>
          <a:p>
            <a:pPr fontAlgn="base">
              <a:spcBef>
                <a:spcPct val="0"/>
              </a:spcBef>
              <a:spcAft>
                <a:spcPct val="0"/>
              </a:spcAft>
            </a:pPr>
            <a:fld id="{A197FAB4-473A-413F-8DE5-56C903FBFADC}" type="slidenum">
              <a:rPr lang="en-US">
                <a:latin typeface="Calibri" pitchFamily="34" charset="0"/>
              </a:rPr>
              <a:pPr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64111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164A1-F375-4600-B289-5BC95EE6F43B}" type="slidenum">
              <a:rPr lang="en-US" smtClean="0"/>
              <a:pPr/>
              <a:t>3</a:t>
            </a:fld>
            <a:endParaRPr lang="en-US"/>
          </a:p>
        </p:txBody>
      </p:sp>
    </p:spTree>
    <p:extLst>
      <p:ext uri="{BB962C8B-B14F-4D97-AF65-F5344CB8AC3E}">
        <p14:creationId xmlns:p14="http://schemas.microsoft.com/office/powerpoint/2010/main" val="1776063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130425"/>
            <a:ext cx="4648200" cy="1470025"/>
          </a:xfrm>
        </p:spPr>
        <p:txBody>
          <a:bodyPr>
            <a:normAutofit/>
          </a:bodyPr>
          <a:lstStyle>
            <a:lvl1pPr algn="l">
              <a:defRPr sz="3800"/>
            </a:lvl1pPr>
          </a:lstStyle>
          <a:p>
            <a:r>
              <a:rPr lang="en-US"/>
              <a:t>Click to edit Master title style</a:t>
            </a:r>
            <a:endParaRPr lang="en-US" dirty="0"/>
          </a:p>
        </p:txBody>
      </p:sp>
      <p:sp>
        <p:nvSpPr>
          <p:cNvPr id="3" name="Subtitle 2"/>
          <p:cNvSpPr>
            <a:spLocks noGrp="1"/>
          </p:cNvSpPr>
          <p:nvPr>
            <p:ph type="subTitle" idx="1"/>
          </p:nvPr>
        </p:nvSpPr>
        <p:spPr>
          <a:xfrm>
            <a:off x="3810000" y="3886200"/>
            <a:ext cx="4724400" cy="1219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B3E4A1-F4CE-4165-B234-BDFF6B6F52A8}"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BCE5-F9E2-43BF-A8E4-925164F26C00}" type="slidenum">
              <a:rPr lang="en-US" smtClean="0"/>
              <a:pPr/>
              <a:t>‹#›</a:t>
            </a:fld>
            <a:endParaRPr lang="en-US"/>
          </a:p>
        </p:txBody>
      </p:sp>
      <p:pic>
        <p:nvPicPr>
          <p:cNvPr id="1026" name="Picture 2" descr="U:\START COMM\COMM Students\Logo\Logos_WorkingFiles\START_logo_t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457200"/>
            <a:ext cx="2757681" cy="799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lvl1pPr>
              <a:defRPr>
                <a:solidFill>
                  <a:srgbClr val="E03A3E"/>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3E4A1-F4CE-4165-B234-BDFF6B6F52A8}"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BCE5-F9E2-43BF-A8E4-925164F26C00}" type="slidenum">
              <a:rPr lang="en-US" smtClean="0"/>
              <a:pPr/>
              <a:t>‹#›</a:t>
            </a:fld>
            <a:endParaRPr lang="en-US"/>
          </a:p>
        </p:txBody>
      </p:sp>
      <p:sp>
        <p:nvSpPr>
          <p:cNvPr id="8" name="Title 1"/>
          <p:cNvSpPr txBox="1">
            <a:spLocks/>
          </p:cNvSpPr>
          <p:nvPr userDrawn="1"/>
        </p:nvSpPr>
        <p:spPr>
          <a:xfrm>
            <a:off x="3625701" y="304800"/>
            <a:ext cx="5137299" cy="304800"/>
          </a:xfrm>
          <a:prstGeom prst="rect">
            <a:avLst/>
          </a:prstGeom>
        </p:spPr>
        <p:txBody>
          <a:bodyPr vert="horz" lIns="91440" tIns="45720" rIns="91440" bIns="45720" rtlCol="0" anchor="ctr">
            <a:noAutofit/>
          </a:bodyPr>
          <a:lstStyle/>
          <a:p>
            <a:pPr algn="r" defTabSz="457200">
              <a:spcBef>
                <a:spcPct val="0"/>
              </a:spcBef>
              <a:defRPr/>
            </a:pPr>
            <a:r>
              <a:rPr lang="en-US" sz="1100" b="0" dirty="0">
                <a:solidFill>
                  <a:schemeClr val="tx1"/>
                </a:solidFill>
                <a:latin typeface="+mj-lt"/>
              </a:rPr>
              <a:t>National Consortium for the Study of Terrorism and Responses to Terrorism</a:t>
            </a:r>
          </a:p>
        </p:txBody>
      </p:sp>
      <p:cxnSp>
        <p:nvCxnSpPr>
          <p:cNvPr id="9" name="Straight Connector 8"/>
          <p:cNvCxnSpPr/>
          <p:nvPr userDrawn="1"/>
        </p:nvCxnSpPr>
        <p:spPr>
          <a:xfrm>
            <a:off x="457200" y="716726"/>
            <a:ext cx="8229600" cy="1588"/>
          </a:xfrm>
          <a:prstGeom prst="line">
            <a:avLst/>
          </a:prstGeom>
          <a:ln>
            <a:solidFill>
              <a:srgbClr val="E03A3E"/>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U:\START COMM\COMM Students\Logo\Logos_WorkingFiles\START-wordmark-CMYK-fullcolor-vector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1066799" cy="1873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0"/>
          <p:cNvSpPr txBox="1"/>
          <p:nvPr userDrawn="1"/>
        </p:nvSpPr>
        <p:spPr>
          <a:xfrm>
            <a:off x="4739257" y="477208"/>
            <a:ext cx="417614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1" dirty="0">
                <a:solidFill>
                  <a:schemeClr val="bg1">
                    <a:lumMod val="50000"/>
                  </a:schemeClr>
                </a:solidFill>
                <a:latin typeface="+mj-lt"/>
              </a:rPr>
              <a:t>A Center of Excellence of the U.S. Department of Homeland Security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E03A3E"/>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B3E4A1-F4CE-4165-B234-BDFF6B6F52A8}" type="datetimeFigureOut">
              <a:rPr lang="en-US" smtClean="0"/>
              <a:pPr/>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ABCE5-F9E2-43BF-A8E4-925164F26C00}" type="slidenum">
              <a:rPr lang="en-US" smtClean="0"/>
              <a:pPr/>
              <a:t>‹#›</a:t>
            </a:fld>
            <a:endParaRPr lang="en-US"/>
          </a:p>
        </p:txBody>
      </p:sp>
      <p:sp>
        <p:nvSpPr>
          <p:cNvPr id="9" name="Title 1"/>
          <p:cNvSpPr txBox="1">
            <a:spLocks/>
          </p:cNvSpPr>
          <p:nvPr userDrawn="1"/>
        </p:nvSpPr>
        <p:spPr>
          <a:xfrm>
            <a:off x="3581400" y="304800"/>
            <a:ext cx="5137299" cy="304800"/>
          </a:xfrm>
          <a:prstGeom prst="rect">
            <a:avLst/>
          </a:prstGeom>
        </p:spPr>
        <p:txBody>
          <a:bodyPr vert="horz" lIns="91440" tIns="45720" rIns="91440" bIns="45720" rtlCol="0" anchor="ctr">
            <a:noAutofit/>
          </a:bodyPr>
          <a:lstStyle/>
          <a:p>
            <a:pPr algn="r" defTabSz="457200">
              <a:spcBef>
                <a:spcPct val="0"/>
              </a:spcBef>
              <a:defRPr/>
            </a:pPr>
            <a:r>
              <a:rPr lang="en-US" sz="1100" b="0" dirty="0">
                <a:solidFill>
                  <a:schemeClr val="tx1"/>
                </a:solidFill>
                <a:latin typeface="+mj-lt"/>
              </a:rPr>
              <a:t>National Consortium for the Study of Terrorism and Responses to Terrorism</a:t>
            </a:r>
          </a:p>
        </p:txBody>
      </p:sp>
      <p:cxnSp>
        <p:nvCxnSpPr>
          <p:cNvPr id="10" name="Straight Connector 9"/>
          <p:cNvCxnSpPr/>
          <p:nvPr userDrawn="1"/>
        </p:nvCxnSpPr>
        <p:spPr>
          <a:xfrm>
            <a:off x="457200" y="716726"/>
            <a:ext cx="8229600" cy="1588"/>
          </a:xfrm>
          <a:prstGeom prst="line">
            <a:avLst/>
          </a:prstGeom>
          <a:ln>
            <a:solidFill>
              <a:srgbClr val="E03A3E"/>
            </a:solidFill>
          </a:ln>
          <a:effectLst/>
        </p:spPr>
        <p:style>
          <a:lnRef idx="2">
            <a:schemeClr val="accent1"/>
          </a:lnRef>
          <a:fillRef idx="0">
            <a:schemeClr val="accent1"/>
          </a:fillRef>
          <a:effectRef idx="1">
            <a:schemeClr val="accent1"/>
          </a:effectRef>
          <a:fontRef idx="minor">
            <a:schemeClr val="tx1"/>
          </a:fontRef>
        </p:style>
      </p:cxnSp>
      <p:pic>
        <p:nvPicPr>
          <p:cNvPr id="11" name="Picture 2" descr="U:\START COMM\COMM Students\Logo\Logos_WorkingFiles\START-wordmark-CMYK-fullcolor-vector_transpar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1066799" cy="1873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p:cNvSpPr txBox="1"/>
          <p:nvPr userDrawn="1"/>
        </p:nvSpPr>
        <p:spPr>
          <a:xfrm>
            <a:off x="4663057" y="477208"/>
            <a:ext cx="417614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dirty="0">
                <a:solidFill>
                  <a:schemeClr val="bg1">
                    <a:lumMod val="50000"/>
                  </a:schemeClr>
                </a:solidFill>
                <a:latin typeface="+mj-lt"/>
              </a:rPr>
              <a:t>A Center of Excellence of the U.S. Department of Homeland Security</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20762"/>
            <a:ext cx="8229600" cy="7318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3E4A1-F4CE-4165-B234-BDFF6B6F52A8}" type="datetimeFigureOut">
              <a:rPr lang="en-US" smtClean="0"/>
              <a:pPr/>
              <a:t>2/23/2018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ABCE5-F9E2-43BF-A8E4-925164F26C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457201" y="1828800"/>
            <a:ext cx="8077200" cy="2057400"/>
          </a:xfrm>
        </p:spPr>
        <p:txBody>
          <a:bodyPr>
            <a:normAutofit/>
          </a:bodyPr>
          <a:lstStyle/>
          <a:p>
            <a:pPr algn="r"/>
            <a:r>
              <a:rPr lang="en-US" sz="4400" b="1" dirty="0">
                <a:solidFill>
                  <a:schemeClr val="tx1"/>
                </a:solidFill>
              </a:rPr>
              <a:t>Profiling the Biological Adversary</a:t>
            </a:r>
          </a:p>
          <a:p>
            <a:pPr algn="r"/>
            <a:endParaRPr lang="en-US" sz="3600" b="1" dirty="0">
              <a:solidFill>
                <a:schemeClr val="bg1">
                  <a:lumMod val="65000"/>
                </a:schemeClr>
              </a:solidFill>
            </a:endParaRPr>
          </a:p>
        </p:txBody>
      </p:sp>
      <p:sp>
        <p:nvSpPr>
          <p:cNvPr id="5" name="Subtitle 2"/>
          <p:cNvSpPr txBox="1">
            <a:spLocks/>
          </p:cNvSpPr>
          <p:nvPr/>
        </p:nvSpPr>
        <p:spPr>
          <a:xfrm>
            <a:off x="914401" y="3200400"/>
            <a:ext cx="7620000" cy="1371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defTabSz="457200"/>
            <a:r>
              <a:rPr lang="en-US" sz="2800" dirty="0">
                <a:solidFill>
                  <a:srgbClr val="898989"/>
                </a:solidFill>
                <a:latin typeface="Calibri" pitchFamily="34" charset="0"/>
              </a:rPr>
              <a:t>Gary Ackerman</a:t>
            </a:r>
          </a:p>
          <a:p>
            <a:pPr algn="r" defTabSz="457200"/>
            <a:r>
              <a:rPr lang="en-US" sz="2000" dirty="0">
                <a:solidFill>
                  <a:srgbClr val="898989"/>
                </a:solidFill>
                <a:latin typeface="Calibri" pitchFamily="34" charset="0"/>
              </a:rPr>
              <a:t>February 23, 2018</a:t>
            </a:r>
            <a:endParaRPr lang="en-US" sz="2000" dirty="0"/>
          </a:p>
        </p:txBody>
      </p:sp>
      <p:sp>
        <p:nvSpPr>
          <p:cNvPr id="3" name="Rectangle 2"/>
          <p:cNvSpPr/>
          <p:nvPr/>
        </p:nvSpPr>
        <p:spPr>
          <a:xfrm>
            <a:off x="228600" y="5257800"/>
            <a:ext cx="8839200" cy="954107"/>
          </a:xfrm>
          <a:prstGeom prst="rect">
            <a:avLst/>
          </a:prstGeom>
          <a:noFill/>
        </p:spPr>
        <p:txBody>
          <a:bodyPr wrap="square">
            <a:spAutoFit/>
          </a:bodyPr>
          <a:lstStyle/>
          <a:p>
            <a:pPr defTabSz="457200"/>
            <a:r>
              <a:rPr lang="en-US" sz="1400" dirty="0"/>
              <a:t>This material is made possible by support from the Chemical and Biological Defense (CBD) Division, U.S. Department of Homeland Security, under award # 2012-ST-061-CS0001. The views and conclusions contained in this document are those of the authors and should not be interpreted as necessarily representing the official policies, either expressed or implied, of the U.S. Department of Homeland Security or START</a:t>
            </a:r>
            <a:r>
              <a:rPr lang="en-US" sz="1400" dirty="0">
                <a:latin typeface="Calibri" pitchFamily="34" charset="0"/>
              </a:rPr>
              <a:t>.</a:t>
            </a:r>
          </a:p>
        </p:txBody>
      </p:sp>
    </p:spTree>
    <p:extLst>
      <p:ext uri="{BB962C8B-B14F-4D97-AF65-F5344CB8AC3E}">
        <p14:creationId xmlns:p14="http://schemas.microsoft.com/office/powerpoint/2010/main" val="389144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r>
              <a:rPr lang="en-US" sz="3600" dirty="0"/>
              <a:t>Psychological Decision Points in Use of Bio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325" y="1828800"/>
            <a:ext cx="8409350" cy="4222971"/>
          </a:xfrm>
        </p:spPr>
      </p:pic>
      <p:sp>
        <p:nvSpPr>
          <p:cNvPr id="6" name="Content Placeholder 2"/>
          <p:cNvSpPr txBox="1">
            <a:spLocks/>
          </p:cNvSpPr>
          <p:nvPr/>
        </p:nvSpPr>
        <p:spPr>
          <a:xfrm>
            <a:off x="957031" y="1570037"/>
            <a:ext cx="6921320" cy="3992563"/>
          </a:xfrm>
          <a:prstGeom prst="rect">
            <a:avLst/>
          </a:prstGeom>
          <a:solidFill>
            <a:schemeClr val="bg2"/>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FF0000"/>
                </a:solidFill>
              </a:rPr>
              <a:t>Weapons</a:t>
            </a:r>
            <a:endParaRPr lang="en-US" dirty="0">
              <a:solidFill>
                <a:srgbClr val="FF0000"/>
              </a:solidFill>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Large Scale Incapacitation </a:t>
            </a:r>
            <a:r>
              <a:rPr lang="en-US" sz="2400" dirty="0">
                <a:solidFill>
                  <a:srgbClr val="FF0000"/>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Area Denial </a:t>
            </a:r>
            <a:r>
              <a:rPr lang="en-US" sz="2400" dirty="0">
                <a:solidFill>
                  <a:srgbClr val="FF0000"/>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Psychological Impact </a:t>
            </a:r>
            <a:r>
              <a:rPr lang="en-US" sz="2400" dirty="0">
                <a:solidFill>
                  <a:srgbClr val="FF0000"/>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Publicity </a:t>
            </a:r>
            <a:r>
              <a:rPr lang="en-US" sz="2400" dirty="0">
                <a:solidFill>
                  <a:srgbClr val="FF0000"/>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Catastrophic Casualties [&gt;100K] </a:t>
            </a:r>
            <a:r>
              <a:rPr lang="en-US" sz="2400" dirty="0">
                <a:solidFill>
                  <a:srgbClr val="FF0000"/>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Water Supply </a:t>
            </a:r>
            <a:r>
              <a:rPr lang="en-US" sz="2400" dirty="0">
                <a:solidFill>
                  <a:srgbClr val="FF0000"/>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Immediate Gratification / Impatience / Urgency </a:t>
            </a:r>
            <a:r>
              <a:rPr lang="en-US" sz="2400" dirty="0">
                <a:solidFill>
                  <a:srgbClr val="FF0000"/>
                </a:solidFill>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State Sponsor </a:t>
            </a:r>
            <a:r>
              <a:rPr lang="en-US" sz="2400" dirty="0">
                <a:solidFill>
                  <a:srgbClr val="FF0000"/>
                </a:solidFill>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Low Self-Harm Threshold </a:t>
            </a:r>
            <a:r>
              <a:rPr lang="en-US" sz="2400" dirty="0">
                <a:solidFill>
                  <a:srgbClr val="FF0000"/>
                </a:solidFill>
                <a:ea typeface="Calibri" panose="020F0502020204030204" pitchFamily="34" charset="0"/>
                <a:cs typeface="Times New Roman" panose="02020603050405020304" pitchFamily="18" charset="0"/>
              </a:rPr>
              <a:t>(- - -)</a:t>
            </a:r>
            <a:endParaRPr lang="en-US" sz="2400" dirty="0">
              <a:ea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Concerns about Counter-terrorism Reaction </a:t>
            </a:r>
            <a:r>
              <a:rPr lang="en-US" sz="2400" dirty="0">
                <a:solidFill>
                  <a:srgbClr val="FF0000"/>
                </a:solidFill>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lvl="1"/>
            <a:endParaRPr lang="en-US" dirty="0"/>
          </a:p>
          <a:p>
            <a:pPr lvl="1"/>
            <a:endParaRPr lang="en-US" dirty="0"/>
          </a:p>
        </p:txBody>
      </p:sp>
      <p:sp>
        <p:nvSpPr>
          <p:cNvPr id="5" name="Content Placeholder 2"/>
          <p:cNvSpPr txBox="1">
            <a:spLocks/>
          </p:cNvSpPr>
          <p:nvPr/>
        </p:nvSpPr>
        <p:spPr>
          <a:xfrm>
            <a:off x="253195" y="1295400"/>
            <a:ext cx="6159320" cy="3992563"/>
          </a:xfrm>
          <a:prstGeom prst="rect">
            <a:avLst/>
          </a:prstGeom>
          <a:solidFill>
            <a:schemeClr val="bg2"/>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0000"/>
                </a:solidFill>
              </a:rPr>
              <a:t>Unconventional</a:t>
            </a:r>
          </a:p>
          <a:p>
            <a:pPr lvl="1"/>
            <a:r>
              <a:rPr lang="en-US" dirty="0"/>
              <a:t>Area Denial (</a:t>
            </a:r>
            <a:r>
              <a:rPr lang="en-US" dirty="0">
                <a:solidFill>
                  <a:srgbClr val="FF0000"/>
                </a:solidFill>
              </a:rPr>
              <a:t>+++</a:t>
            </a:r>
            <a:r>
              <a:rPr lang="en-US" dirty="0"/>
              <a:t>)</a:t>
            </a:r>
            <a:endParaRPr lang="en-US" sz="2400" dirty="0"/>
          </a:p>
          <a:p>
            <a:pPr lvl="1"/>
            <a:r>
              <a:rPr lang="en-US" dirty="0"/>
              <a:t>Publicity (</a:t>
            </a:r>
            <a:r>
              <a:rPr lang="en-US" dirty="0">
                <a:solidFill>
                  <a:srgbClr val="FF0000"/>
                </a:solidFill>
              </a:rPr>
              <a:t>++</a:t>
            </a:r>
            <a:r>
              <a:rPr lang="en-US" dirty="0"/>
              <a:t>)</a:t>
            </a:r>
            <a:endParaRPr lang="en-US" sz="2400" dirty="0"/>
          </a:p>
          <a:p>
            <a:pPr lvl="1"/>
            <a:r>
              <a:rPr lang="en-US" dirty="0"/>
              <a:t>Catastrophic Casualties [50K] (</a:t>
            </a:r>
            <a:r>
              <a:rPr lang="en-US" dirty="0">
                <a:solidFill>
                  <a:srgbClr val="FF0000"/>
                </a:solidFill>
              </a:rPr>
              <a:t>+++</a:t>
            </a:r>
            <a:r>
              <a:rPr lang="en-US" dirty="0"/>
              <a:t>)</a:t>
            </a:r>
            <a:endParaRPr lang="en-US" sz="2400" dirty="0"/>
          </a:p>
          <a:p>
            <a:pPr lvl="1"/>
            <a:r>
              <a:rPr lang="en-US" dirty="0"/>
              <a:t>Disruption of Agriculture (</a:t>
            </a:r>
            <a:r>
              <a:rPr lang="en-US" dirty="0">
                <a:solidFill>
                  <a:srgbClr val="FF0000"/>
                </a:solidFill>
              </a:rPr>
              <a:t>+++</a:t>
            </a:r>
            <a:r>
              <a:rPr lang="en-US" dirty="0"/>
              <a:t>)</a:t>
            </a:r>
            <a:endParaRPr lang="en-US" sz="2400" dirty="0"/>
          </a:p>
          <a:p>
            <a:pPr lvl="1"/>
            <a:r>
              <a:rPr lang="en-US" dirty="0"/>
              <a:t>Deterrence (</a:t>
            </a:r>
            <a:r>
              <a:rPr lang="en-US" dirty="0">
                <a:solidFill>
                  <a:srgbClr val="FF0000"/>
                </a:solidFill>
              </a:rPr>
              <a:t>+</a:t>
            </a:r>
            <a:r>
              <a:rPr lang="en-US" dirty="0"/>
              <a:t>)</a:t>
            </a:r>
            <a:endParaRPr lang="en-US" sz="2400" dirty="0"/>
          </a:p>
          <a:p>
            <a:pPr lvl="1"/>
            <a:r>
              <a:rPr lang="en-US" dirty="0"/>
              <a:t>Status Building / </a:t>
            </a:r>
            <a:r>
              <a:rPr lang="en-US" dirty="0" err="1"/>
              <a:t>Factionalization</a:t>
            </a:r>
            <a:r>
              <a:rPr lang="en-US" dirty="0"/>
              <a:t> (</a:t>
            </a:r>
            <a:r>
              <a:rPr lang="en-US" dirty="0">
                <a:solidFill>
                  <a:srgbClr val="FF0000"/>
                </a:solidFill>
              </a:rPr>
              <a:t>++</a:t>
            </a:r>
            <a:r>
              <a:rPr lang="en-US" dirty="0"/>
              <a:t>)</a:t>
            </a:r>
            <a:endParaRPr lang="en-US" sz="2400" dirty="0"/>
          </a:p>
          <a:p>
            <a:pPr lvl="1"/>
            <a:r>
              <a:rPr lang="en-US" dirty="0"/>
              <a:t>Propensity to Innovate (</a:t>
            </a:r>
            <a:r>
              <a:rPr lang="en-US" dirty="0">
                <a:solidFill>
                  <a:srgbClr val="FF0000"/>
                </a:solidFill>
              </a:rPr>
              <a:t>++</a:t>
            </a:r>
            <a:r>
              <a:rPr lang="en-US" dirty="0"/>
              <a:t>)</a:t>
            </a:r>
            <a:endParaRPr lang="en-US" sz="2400" dirty="0"/>
          </a:p>
          <a:p>
            <a:pPr lvl="1"/>
            <a:r>
              <a:rPr lang="en-US" dirty="0"/>
              <a:t>High Technology Fascination (</a:t>
            </a:r>
            <a:r>
              <a:rPr lang="en-US" dirty="0">
                <a:solidFill>
                  <a:srgbClr val="FF0000"/>
                </a:solidFill>
              </a:rPr>
              <a:t>+</a:t>
            </a:r>
            <a:r>
              <a:rPr lang="en-US" dirty="0"/>
              <a:t>)</a:t>
            </a:r>
            <a:endParaRPr lang="en-US" sz="2400" dirty="0"/>
          </a:p>
          <a:p>
            <a:pPr lvl="1"/>
            <a:r>
              <a:rPr lang="en-US" dirty="0"/>
              <a:t>Narcissism / Self-Glorification (</a:t>
            </a:r>
            <a:r>
              <a:rPr lang="en-US" dirty="0">
                <a:solidFill>
                  <a:srgbClr val="FF0000"/>
                </a:solidFill>
              </a:rPr>
              <a:t>+</a:t>
            </a:r>
            <a:r>
              <a:rPr lang="en-US" dirty="0"/>
              <a:t>)</a:t>
            </a:r>
          </a:p>
          <a:p>
            <a:pPr lvl="1"/>
            <a:r>
              <a:rPr lang="en-US" dirty="0"/>
              <a:t>Lack of Interest in Innovation (</a:t>
            </a:r>
            <a:r>
              <a:rPr lang="en-US" dirty="0">
                <a:solidFill>
                  <a:srgbClr val="FF0000"/>
                </a:solidFill>
              </a:rPr>
              <a:t>-</a:t>
            </a:r>
            <a:r>
              <a:rPr lang="en-US" dirty="0"/>
              <a:t> </a:t>
            </a:r>
            <a:r>
              <a:rPr lang="en-US" dirty="0">
                <a:solidFill>
                  <a:srgbClr val="FF0000"/>
                </a:solidFill>
              </a:rPr>
              <a:t>-</a:t>
            </a:r>
            <a:r>
              <a:rPr lang="en-US" dirty="0"/>
              <a:t>)</a:t>
            </a:r>
          </a:p>
          <a:p>
            <a:pPr lvl="1"/>
            <a:r>
              <a:rPr lang="en-US" dirty="0"/>
              <a:t>Low Risk Threshold for Failure (</a:t>
            </a:r>
            <a:r>
              <a:rPr lang="en-US" dirty="0">
                <a:solidFill>
                  <a:srgbClr val="FF0000"/>
                </a:solidFill>
              </a:rPr>
              <a:t>- -</a:t>
            </a:r>
            <a:r>
              <a:rPr lang="en-US" dirty="0"/>
              <a:t>)</a:t>
            </a:r>
          </a:p>
          <a:p>
            <a:pPr lvl="1"/>
            <a:endParaRPr lang="en-US" dirty="0"/>
          </a:p>
        </p:txBody>
      </p:sp>
      <p:sp>
        <p:nvSpPr>
          <p:cNvPr id="7" name="Content Placeholder 2"/>
          <p:cNvSpPr txBox="1">
            <a:spLocks/>
          </p:cNvSpPr>
          <p:nvPr/>
        </p:nvSpPr>
        <p:spPr>
          <a:xfrm>
            <a:off x="1804773" y="1803324"/>
            <a:ext cx="7099479" cy="312420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FF0000"/>
                </a:solidFill>
              </a:rPr>
              <a:t>Bio</a:t>
            </a:r>
            <a:endParaRPr lang="en-US" dirty="0">
              <a:solidFill>
                <a:srgbClr val="FF0000"/>
              </a:solidFill>
            </a:endParaRP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Desire to Harm but NOT Kill on a Large Scale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a:t>
            </a: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Bio Fetish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a:t>
            </a: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Revenge for Previous CB Use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a:t>
            </a: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Exclusive Targeting of IT Infrastructure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a:t>
            </a:r>
          </a:p>
          <a:p>
            <a:pPr lvl="1">
              <a:lnSpc>
                <a:spcPct val="107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Targeting of CI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 </a:t>
            </a:r>
            <a:r>
              <a:rPr lang="en-US" sz="2400" dirty="0">
                <a:solidFill>
                  <a:srgbClr val="FF0000"/>
                </a:solidFill>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a:t>
            </a:r>
          </a:p>
          <a:p>
            <a:pPr lvl="1">
              <a:lnSpc>
                <a:spcPct val="107000"/>
              </a:lnSpc>
              <a:spcBef>
                <a:spcPts val="0"/>
              </a:spcBef>
              <a:buFont typeface="Symbol" panose="05050102010706020507" pitchFamily="18" charset="2"/>
              <a:buChar char=""/>
            </a:pPr>
            <a:r>
              <a:rPr lang="en-US" sz="2400" dirty="0">
                <a:cs typeface="Times New Roman" panose="02020603050405020304" pitchFamily="18" charset="0"/>
              </a:rPr>
              <a:t>RN or C Fetish (</a:t>
            </a:r>
            <a:r>
              <a:rPr lang="en-US" sz="2400" dirty="0">
                <a:solidFill>
                  <a:srgbClr val="FF0000"/>
                </a:solidFill>
                <a:cs typeface="Times New Roman" panose="02020603050405020304" pitchFamily="18" charset="0"/>
              </a:rPr>
              <a:t>- - -</a:t>
            </a:r>
            <a:r>
              <a:rPr lang="en-US" sz="2400" dirty="0">
                <a:cs typeface="Times New Roman" panose="02020603050405020304" pitchFamily="18" charset="0"/>
              </a:rPr>
              <a:t>)</a:t>
            </a:r>
            <a:endParaRPr lang="en-US" dirty="0"/>
          </a:p>
          <a:p>
            <a:pPr lvl="1"/>
            <a:endParaRPr lang="en-US" dirty="0"/>
          </a:p>
        </p:txBody>
      </p:sp>
    </p:spTree>
    <p:extLst>
      <p:ext uri="{BB962C8B-B14F-4D97-AF65-F5344CB8AC3E}">
        <p14:creationId xmlns:p14="http://schemas.microsoft.com/office/powerpoint/2010/main" val="41002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a:bodyPr>
          <a:lstStyle/>
          <a:p>
            <a:r>
              <a:rPr lang="en-US" sz="3600" dirty="0"/>
              <a:t>Bio Adversary Psychological “Profile”</a:t>
            </a:r>
          </a:p>
        </p:txBody>
      </p:sp>
      <p:sp>
        <p:nvSpPr>
          <p:cNvPr id="3" name="Content Placeholder 2"/>
          <p:cNvSpPr>
            <a:spLocks noGrp="1"/>
          </p:cNvSpPr>
          <p:nvPr>
            <p:ph idx="1"/>
          </p:nvPr>
        </p:nvSpPr>
        <p:spPr>
          <a:xfrm>
            <a:off x="457200" y="1447800"/>
            <a:ext cx="8229600" cy="5257800"/>
          </a:xfrm>
        </p:spPr>
        <p:txBody>
          <a:bodyPr>
            <a:normAutofit lnSpcReduction="10000"/>
          </a:bodyPr>
          <a:lstStyle/>
          <a:p>
            <a:pPr marL="0" indent="0">
              <a:buNone/>
            </a:pPr>
            <a:r>
              <a:rPr lang="en-US" sz="2400" dirty="0"/>
              <a:t>Combining the results of the various analyses has enabled START to develop a preliminary psychological “profile” of VNSAs who seek to acquire and use CB weapons.</a:t>
            </a:r>
          </a:p>
          <a:p>
            <a:pPr marL="0" indent="0">
              <a:buNone/>
            </a:pPr>
            <a:endParaRPr lang="en-US" sz="2400" dirty="0"/>
          </a:p>
          <a:p>
            <a:pPr marL="0" indent="0" algn="ctr">
              <a:buNone/>
            </a:pPr>
            <a:r>
              <a:rPr lang="en-US" sz="2800" b="1" dirty="0"/>
              <a:t>Result is subject to limitation and constraints and is not comprehensive.</a:t>
            </a:r>
          </a:p>
          <a:p>
            <a:pPr marL="0" indent="0" algn="ctr">
              <a:buNone/>
            </a:pPr>
            <a:endParaRPr lang="en-US" sz="2400" b="1" dirty="0"/>
          </a:p>
          <a:p>
            <a:pPr marL="0" indent="0">
              <a:buNone/>
            </a:pPr>
            <a:r>
              <a:rPr lang="en-US" sz="2400" dirty="0"/>
              <a:t>Relevant VNSA traits and factors exist in the following categories.</a:t>
            </a:r>
          </a:p>
          <a:p>
            <a:r>
              <a:rPr lang="en-US" sz="2400" dirty="0"/>
              <a:t>Dispositional Factors</a:t>
            </a:r>
          </a:p>
          <a:p>
            <a:r>
              <a:rPr lang="en-US" sz="2400" dirty="0"/>
              <a:t>Situational Factors</a:t>
            </a:r>
          </a:p>
          <a:p>
            <a:r>
              <a:rPr lang="en-US" sz="2400" dirty="0"/>
              <a:t>Ideology</a:t>
            </a:r>
          </a:p>
          <a:p>
            <a:r>
              <a:rPr lang="en-US" sz="2400" dirty="0"/>
              <a:t>Motivation / Goals</a:t>
            </a:r>
          </a:p>
          <a:p>
            <a:r>
              <a:rPr lang="en-US" sz="2400" dirty="0"/>
              <a:t>Selection of CB Weapons as a Means of Goal Achievement</a:t>
            </a:r>
          </a:p>
        </p:txBody>
      </p:sp>
    </p:spTree>
    <p:extLst>
      <p:ext uri="{BB962C8B-B14F-4D97-AF65-F5344CB8AC3E}">
        <p14:creationId xmlns:p14="http://schemas.microsoft.com/office/powerpoint/2010/main" val="352335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a:solidFill>
            <a:srgbClr val="C00000"/>
          </a:solidFill>
        </p:spPr>
        <p:txBody>
          <a:bodyPr>
            <a:normAutofit fontScale="90000"/>
          </a:bodyPr>
          <a:lstStyle/>
          <a:p>
            <a:r>
              <a:rPr lang="en-US" dirty="0">
                <a:solidFill>
                  <a:schemeClr val="bg1"/>
                </a:solidFill>
              </a:rPr>
              <a:t>Key Takeaways: Psychological Profile</a:t>
            </a:r>
          </a:p>
        </p:txBody>
      </p:sp>
      <p:sp>
        <p:nvSpPr>
          <p:cNvPr id="3" name="Content Placeholder 2"/>
          <p:cNvSpPr>
            <a:spLocks noGrp="1"/>
          </p:cNvSpPr>
          <p:nvPr>
            <p:ph idx="1"/>
          </p:nvPr>
        </p:nvSpPr>
        <p:spPr>
          <a:xfrm>
            <a:off x="457200" y="1905000"/>
            <a:ext cx="8229600" cy="4525963"/>
          </a:xfrm>
          <a:solidFill>
            <a:schemeClr val="tx1"/>
          </a:solidFill>
        </p:spPr>
        <p:txBody>
          <a:bodyPr>
            <a:normAutofit fontScale="47500" lnSpcReduction="20000"/>
          </a:bodyPr>
          <a:lstStyle/>
          <a:p>
            <a:pPr marL="0" indent="0">
              <a:buNone/>
            </a:pPr>
            <a:r>
              <a:rPr lang="en-US" sz="5100" u="sng" dirty="0">
                <a:solidFill>
                  <a:schemeClr val="bg1"/>
                </a:solidFill>
              </a:rPr>
              <a:t>Dispositional Factors </a:t>
            </a:r>
          </a:p>
          <a:p>
            <a:pPr marL="0" indent="0">
              <a:buNone/>
            </a:pPr>
            <a:endParaRPr lang="en-US" sz="1500" dirty="0">
              <a:solidFill>
                <a:schemeClr val="bg1"/>
              </a:solidFill>
            </a:endParaRPr>
          </a:p>
          <a:p>
            <a:pPr>
              <a:buFont typeface="Wingdings" panose="05000000000000000000" pitchFamily="2" charset="2"/>
              <a:buChar char="Ø"/>
            </a:pPr>
            <a:r>
              <a:rPr lang="en-US" sz="3600" i="1" dirty="0">
                <a:solidFill>
                  <a:schemeClr val="bg1"/>
                </a:solidFill>
              </a:rPr>
              <a:t>Youth-Associated</a:t>
            </a:r>
            <a:r>
              <a:rPr lang="en-US" sz="3600" dirty="0">
                <a:solidFill>
                  <a:schemeClr val="bg1"/>
                </a:solidFill>
              </a:rPr>
              <a:t> – actors under the age of 40, with a high risk tolerance, reliance on emotions in decision making, and propensity for violence</a:t>
            </a:r>
            <a:br>
              <a:rPr lang="en-US" sz="3600" dirty="0">
                <a:solidFill>
                  <a:schemeClr val="bg1"/>
                </a:solidFill>
              </a:rPr>
            </a:br>
            <a:endParaRPr lang="en-US" sz="3600" dirty="0">
              <a:solidFill>
                <a:schemeClr val="bg1"/>
              </a:solidFill>
            </a:endParaRPr>
          </a:p>
          <a:p>
            <a:pPr>
              <a:buFont typeface="Wingdings" panose="05000000000000000000" pitchFamily="2" charset="2"/>
              <a:buChar char="Ø"/>
            </a:pPr>
            <a:r>
              <a:rPr lang="en-US" sz="3600" i="1" dirty="0">
                <a:solidFill>
                  <a:schemeClr val="bg1"/>
                </a:solidFill>
              </a:rPr>
              <a:t>Intelligence and Education </a:t>
            </a:r>
            <a:r>
              <a:rPr lang="en-US" sz="3600" dirty="0">
                <a:solidFill>
                  <a:schemeClr val="bg1"/>
                </a:solidFill>
              </a:rPr>
              <a:t>– CB actors are fairly well educated, with most having an undergraduate degree and many having a postgraduate degree</a:t>
            </a:r>
            <a:br>
              <a:rPr lang="en-US" sz="3600" dirty="0">
                <a:solidFill>
                  <a:schemeClr val="bg1"/>
                </a:solidFill>
              </a:rPr>
            </a:br>
            <a:endParaRPr lang="en-US" sz="3600" dirty="0">
              <a:solidFill>
                <a:schemeClr val="bg1"/>
              </a:solidFill>
            </a:endParaRPr>
          </a:p>
          <a:p>
            <a:pPr>
              <a:buFont typeface="Wingdings" panose="05000000000000000000" pitchFamily="2" charset="2"/>
              <a:buChar char="Ø"/>
            </a:pPr>
            <a:r>
              <a:rPr lang="en-US" sz="3600" i="1" dirty="0">
                <a:solidFill>
                  <a:schemeClr val="bg1"/>
                </a:solidFill>
              </a:rPr>
              <a:t>Mental Health Status </a:t>
            </a:r>
            <a:r>
              <a:rPr lang="en-US" sz="3600" dirty="0">
                <a:solidFill>
                  <a:schemeClr val="bg1"/>
                </a:solidFill>
              </a:rPr>
              <a:t>– VNSAs with mental disorders that lead to a higher propensity for violence may be more likely to use CB weapons than those with mental disorders that lead to distortion of normal cognitive processes.</a:t>
            </a:r>
          </a:p>
          <a:p>
            <a:pPr>
              <a:buFont typeface="Wingdings" panose="05000000000000000000" pitchFamily="2" charset="2"/>
              <a:buChar char="Ø"/>
            </a:pPr>
            <a:endParaRPr lang="en-US" dirty="0">
              <a:solidFill>
                <a:schemeClr val="bg1"/>
              </a:solidFill>
            </a:endParaRPr>
          </a:p>
          <a:p>
            <a:pPr marL="0" indent="0">
              <a:buNone/>
            </a:pPr>
            <a:r>
              <a:rPr lang="en-US" sz="5100" u="sng" dirty="0">
                <a:solidFill>
                  <a:schemeClr val="bg1"/>
                </a:solidFill>
              </a:rPr>
              <a:t>Situational Factors</a:t>
            </a:r>
          </a:p>
          <a:p>
            <a:pPr marL="0" indent="0">
              <a:buNone/>
            </a:pPr>
            <a:endParaRPr lang="en-US" sz="1500" dirty="0">
              <a:solidFill>
                <a:schemeClr val="bg1"/>
              </a:solidFill>
            </a:endParaRPr>
          </a:p>
          <a:p>
            <a:pPr>
              <a:buFont typeface="Wingdings" panose="05000000000000000000" pitchFamily="2" charset="2"/>
              <a:buChar char="Ø"/>
            </a:pPr>
            <a:r>
              <a:rPr lang="en-US" sz="3600" i="1" dirty="0">
                <a:solidFill>
                  <a:schemeClr val="bg1"/>
                </a:solidFill>
              </a:rPr>
              <a:t>Group Membership </a:t>
            </a:r>
            <a:r>
              <a:rPr lang="en-US" sz="3600" dirty="0">
                <a:solidFill>
                  <a:schemeClr val="bg1"/>
                </a:solidFill>
              </a:rPr>
              <a:t>– Most CB actors have belonged to a group or unaffiliated cell</a:t>
            </a:r>
            <a:br>
              <a:rPr lang="en-US" sz="3600" dirty="0">
                <a:solidFill>
                  <a:schemeClr val="bg1"/>
                </a:solidFill>
              </a:rPr>
            </a:br>
            <a:endParaRPr lang="en-US" sz="3600" dirty="0">
              <a:solidFill>
                <a:schemeClr val="bg1"/>
              </a:solidFill>
            </a:endParaRPr>
          </a:p>
          <a:p>
            <a:pPr>
              <a:buFont typeface="Wingdings" panose="05000000000000000000" pitchFamily="2" charset="2"/>
              <a:buChar char="Ø"/>
            </a:pPr>
            <a:r>
              <a:rPr lang="en-US" sz="3600" i="1" dirty="0">
                <a:solidFill>
                  <a:schemeClr val="bg1"/>
                </a:solidFill>
              </a:rPr>
              <a:t>Social Influences Toward CB Weapons Use </a:t>
            </a:r>
            <a:r>
              <a:rPr lang="en-US" sz="3600" dirty="0">
                <a:solidFill>
                  <a:schemeClr val="bg1"/>
                </a:solidFill>
              </a:rPr>
              <a:t>– Friends, family, colleagues and organizational leadership with beliefs/opinions about CB weapons use. </a:t>
            </a:r>
          </a:p>
        </p:txBody>
      </p:sp>
    </p:spTree>
    <p:extLst>
      <p:ext uri="{BB962C8B-B14F-4D97-AF65-F5344CB8AC3E}">
        <p14:creationId xmlns:p14="http://schemas.microsoft.com/office/powerpoint/2010/main" val="338044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a:solidFill>
            <a:srgbClr val="C00000"/>
          </a:solidFill>
        </p:spPr>
        <p:txBody>
          <a:bodyPr>
            <a:normAutofit fontScale="90000"/>
          </a:bodyPr>
          <a:lstStyle/>
          <a:p>
            <a:r>
              <a:rPr lang="en-US" dirty="0">
                <a:solidFill>
                  <a:schemeClr val="bg1"/>
                </a:solidFill>
              </a:rPr>
              <a:t>Key Takeaways: Psychological Profile</a:t>
            </a:r>
          </a:p>
        </p:txBody>
      </p:sp>
      <p:sp>
        <p:nvSpPr>
          <p:cNvPr id="3" name="Content Placeholder 2"/>
          <p:cNvSpPr>
            <a:spLocks noGrp="1"/>
          </p:cNvSpPr>
          <p:nvPr>
            <p:ph idx="1"/>
          </p:nvPr>
        </p:nvSpPr>
        <p:spPr>
          <a:xfrm>
            <a:off x="457200" y="1905000"/>
            <a:ext cx="8229600" cy="4525963"/>
          </a:xfrm>
          <a:solidFill>
            <a:schemeClr val="tx1"/>
          </a:solidFill>
        </p:spPr>
        <p:txBody>
          <a:bodyPr>
            <a:normAutofit/>
          </a:bodyPr>
          <a:lstStyle/>
          <a:p>
            <a:pPr marL="0" indent="0">
              <a:buNone/>
            </a:pPr>
            <a:r>
              <a:rPr lang="en-US" sz="2400" u="sng" dirty="0">
                <a:solidFill>
                  <a:schemeClr val="bg1"/>
                </a:solidFill>
              </a:rPr>
              <a:t>Ideology</a:t>
            </a:r>
          </a:p>
          <a:p>
            <a:pPr marL="0" indent="0">
              <a:buNone/>
            </a:pPr>
            <a:endParaRPr lang="en-US" sz="800" dirty="0">
              <a:solidFill>
                <a:schemeClr val="bg1"/>
              </a:solidFill>
            </a:endParaRPr>
          </a:p>
          <a:p>
            <a:pPr>
              <a:buFont typeface="Wingdings" panose="05000000000000000000" pitchFamily="2" charset="2"/>
              <a:buChar char="Ø"/>
            </a:pPr>
            <a:r>
              <a:rPr lang="en-US" sz="1700" i="1" dirty="0">
                <a:solidFill>
                  <a:schemeClr val="bg1"/>
                </a:solidFill>
              </a:rPr>
              <a:t>Religious and Personal/Idiosyncratic – </a:t>
            </a:r>
            <a:r>
              <a:rPr lang="en-US" sz="1700" dirty="0">
                <a:solidFill>
                  <a:schemeClr val="bg1"/>
                </a:solidFill>
              </a:rPr>
              <a:t>more likely to be associated with CB weapons use than other ideologies like criminal, cult, secular, ethno-nationalist and others</a:t>
            </a:r>
          </a:p>
          <a:p>
            <a:pPr lvl="1">
              <a:buFont typeface="Calibri" panose="020F0502020204030204" pitchFamily="34" charset="0"/>
              <a:buChar char="⁻"/>
            </a:pPr>
            <a:r>
              <a:rPr lang="en-US" sz="1700" dirty="0">
                <a:solidFill>
                  <a:schemeClr val="bg1"/>
                </a:solidFill>
              </a:rPr>
              <a:t>Religious Islamic (Sunni) – Is the religious ideological subtype most strongly correlated with CB use</a:t>
            </a:r>
          </a:p>
          <a:p>
            <a:pPr lvl="1">
              <a:buFont typeface="Calibri" panose="020F0502020204030204" pitchFamily="34" charset="0"/>
              <a:buChar char="⁻"/>
            </a:pPr>
            <a:r>
              <a:rPr lang="en-US" sz="1700" dirty="0">
                <a:solidFill>
                  <a:schemeClr val="bg1"/>
                </a:solidFill>
              </a:rPr>
              <a:t>Personal/Idiosyncratic – Is the ideological type most strongly correlated with CB use to attack an individual (often out of revenge for a perceived injustice)</a:t>
            </a:r>
            <a:br>
              <a:rPr lang="en-US" sz="1700" dirty="0">
                <a:solidFill>
                  <a:schemeClr val="bg1"/>
                </a:solidFill>
              </a:rPr>
            </a:br>
            <a:endParaRPr lang="en-US" sz="1100" dirty="0">
              <a:solidFill>
                <a:schemeClr val="bg1"/>
              </a:solidFill>
            </a:endParaRPr>
          </a:p>
          <a:p>
            <a:pPr>
              <a:buFont typeface="Wingdings" panose="05000000000000000000" pitchFamily="2" charset="2"/>
              <a:buChar char="Ø"/>
            </a:pPr>
            <a:r>
              <a:rPr lang="en-US" sz="1700" i="1" dirty="0">
                <a:solidFill>
                  <a:schemeClr val="bg1"/>
                </a:solidFill>
              </a:rPr>
              <a:t>Cult Ideology </a:t>
            </a:r>
            <a:r>
              <a:rPr lang="en-US" sz="1700" dirty="0">
                <a:solidFill>
                  <a:schemeClr val="bg1"/>
                </a:solidFill>
              </a:rPr>
              <a:t>– associated most with successful use of CB weapons, including injuries and fatalities </a:t>
            </a:r>
            <a:br>
              <a:rPr lang="en-US" sz="1700" dirty="0">
                <a:solidFill>
                  <a:schemeClr val="bg1"/>
                </a:solidFill>
              </a:rPr>
            </a:br>
            <a:endParaRPr lang="en-US" sz="1050" dirty="0">
              <a:solidFill>
                <a:schemeClr val="bg1"/>
              </a:solidFill>
            </a:endParaRPr>
          </a:p>
          <a:p>
            <a:pPr>
              <a:buFont typeface="Wingdings" panose="05000000000000000000" pitchFamily="2" charset="2"/>
              <a:buChar char="Ø"/>
            </a:pPr>
            <a:r>
              <a:rPr lang="en-US" sz="1700" i="1" dirty="0">
                <a:solidFill>
                  <a:schemeClr val="bg1"/>
                </a:solidFill>
              </a:rPr>
              <a:t>BW vs. CW use </a:t>
            </a:r>
            <a:r>
              <a:rPr lang="en-US" sz="1700" dirty="0">
                <a:solidFill>
                  <a:schemeClr val="bg1"/>
                </a:solidFill>
              </a:rPr>
              <a:t>– cults and those with secular left-wing ideologies are more likely to use both C and B weapons, whereas other ideological groups are more likely to pursue CW than BW</a:t>
            </a:r>
          </a:p>
          <a:p>
            <a:pPr>
              <a:buFont typeface="Wingdings" panose="05000000000000000000" pitchFamily="2" charset="2"/>
              <a:buChar char="Ø"/>
            </a:pPr>
            <a:endParaRPr lang="en-US" sz="2400" dirty="0">
              <a:solidFill>
                <a:schemeClr val="bg1"/>
              </a:solidFill>
            </a:endParaRPr>
          </a:p>
        </p:txBody>
      </p:sp>
    </p:spTree>
    <p:extLst>
      <p:ext uri="{BB962C8B-B14F-4D97-AF65-F5344CB8AC3E}">
        <p14:creationId xmlns:p14="http://schemas.microsoft.com/office/powerpoint/2010/main" val="274096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a:solidFill>
            <a:srgbClr val="C00000"/>
          </a:solidFill>
        </p:spPr>
        <p:txBody>
          <a:bodyPr>
            <a:normAutofit fontScale="90000"/>
          </a:bodyPr>
          <a:lstStyle/>
          <a:p>
            <a:r>
              <a:rPr lang="en-US" dirty="0">
                <a:solidFill>
                  <a:schemeClr val="bg1"/>
                </a:solidFill>
              </a:rPr>
              <a:t>Key Takeaways: Psychological Profile</a:t>
            </a:r>
          </a:p>
        </p:txBody>
      </p:sp>
      <p:sp>
        <p:nvSpPr>
          <p:cNvPr id="3" name="Content Placeholder 2"/>
          <p:cNvSpPr>
            <a:spLocks noGrp="1"/>
          </p:cNvSpPr>
          <p:nvPr>
            <p:ph idx="1"/>
          </p:nvPr>
        </p:nvSpPr>
        <p:spPr>
          <a:xfrm>
            <a:off x="457200" y="1905000"/>
            <a:ext cx="8229600" cy="4525963"/>
          </a:xfrm>
          <a:solidFill>
            <a:schemeClr val="tx1"/>
          </a:solidFill>
        </p:spPr>
        <p:txBody>
          <a:bodyPr>
            <a:normAutofit fontScale="55000" lnSpcReduction="20000"/>
          </a:bodyPr>
          <a:lstStyle/>
          <a:p>
            <a:pPr marL="0" indent="0">
              <a:buNone/>
            </a:pPr>
            <a:r>
              <a:rPr lang="en-US" sz="4400" u="sng" dirty="0">
                <a:solidFill>
                  <a:schemeClr val="bg1"/>
                </a:solidFill>
              </a:rPr>
              <a:t>Motivation/Goals </a:t>
            </a:r>
          </a:p>
          <a:p>
            <a:pPr marL="0" indent="0">
              <a:buNone/>
            </a:pPr>
            <a:endParaRPr lang="en-US" sz="2000" dirty="0">
              <a:solidFill>
                <a:schemeClr val="bg1"/>
              </a:solidFill>
            </a:endParaRPr>
          </a:p>
          <a:p>
            <a:pPr>
              <a:buFont typeface="Wingdings" panose="05000000000000000000" pitchFamily="2" charset="2"/>
              <a:buChar char="Ø"/>
            </a:pPr>
            <a:r>
              <a:rPr lang="en-US" sz="3100" i="1" dirty="0">
                <a:solidFill>
                  <a:schemeClr val="bg1"/>
                </a:solidFill>
              </a:rPr>
              <a:t>Organizational or Ideological Group Membership </a:t>
            </a:r>
            <a:r>
              <a:rPr lang="en-US" sz="3100" dirty="0">
                <a:solidFill>
                  <a:schemeClr val="bg1"/>
                </a:solidFill>
              </a:rPr>
              <a:t>– VNSAs who are members of a group or organization tend to adopt the group’s CB weapons goals and motivations</a:t>
            </a:r>
            <a:br>
              <a:rPr lang="en-US" sz="3100" dirty="0">
                <a:solidFill>
                  <a:schemeClr val="bg1"/>
                </a:solidFill>
              </a:rPr>
            </a:br>
            <a:endParaRPr lang="en-US" sz="3100" dirty="0">
              <a:solidFill>
                <a:schemeClr val="bg1"/>
              </a:solidFill>
            </a:endParaRPr>
          </a:p>
          <a:p>
            <a:pPr>
              <a:buFont typeface="Wingdings" panose="05000000000000000000" pitchFamily="2" charset="2"/>
              <a:buChar char="Ø"/>
            </a:pPr>
            <a:r>
              <a:rPr lang="en-US" sz="3100" i="1" dirty="0">
                <a:solidFill>
                  <a:schemeClr val="bg1"/>
                </a:solidFill>
              </a:rPr>
              <a:t>Non-Members of an Ideological Group </a:t>
            </a:r>
            <a:r>
              <a:rPr lang="en-US" sz="3100" dirty="0">
                <a:solidFill>
                  <a:schemeClr val="bg1"/>
                </a:solidFill>
              </a:rPr>
              <a:t>– VNSAs who do not belong to an ideological group often have self-focused goals of harming someone who has harmed them, and are motivated by revenge</a:t>
            </a:r>
          </a:p>
          <a:p>
            <a:pPr>
              <a:buFont typeface="Wingdings" panose="05000000000000000000" pitchFamily="2" charset="2"/>
              <a:buChar char="Ø"/>
            </a:pPr>
            <a:endParaRPr lang="en-US" dirty="0">
              <a:solidFill>
                <a:schemeClr val="bg1"/>
              </a:solidFill>
            </a:endParaRPr>
          </a:p>
          <a:p>
            <a:pPr marL="0" indent="0">
              <a:buNone/>
            </a:pPr>
            <a:r>
              <a:rPr lang="en-US" sz="4400" u="sng" dirty="0">
                <a:solidFill>
                  <a:schemeClr val="bg1"/>
                </a:solidFill>
              </a:rPr>
              <a:t>Selection of CB Weapons as Means to Goal Achievement </a:t>
            </a:r>
          </a:p>
          <a:p>
            <a:pPr marL="0" indent="0">
              <a:buNone/>
            </a:pPr>
            <a:endParaRPr lang="en-US" sz="2500" dirty="0">
              <a:solidFill>
                <a:schemeClr val="bg1"/>
              </a:solidFill>
            </a:endParaRPr>
          </a:p>
          <a:p>
            <a:pPr>
              <a:buFont typeface="Wingdings" panose="05000000000000000000" pitchFamily="2" charset="2"/>
              <a:buChar char="Ø"/>
            </a:pPr>
            <a:r>
              <a:rPr lang="en-US" sz="3100" i="1" dirty="0">
                <a:solidFill>
                  <a:schemeClr val="bg1"/>
                </a:solidFill>
              </a:rPr>
              <a:t>VNSA Groups/Organizations </a:t>
            </a:r>
            <a:r>
              <a:rPr lang="en-US" sz="3100" dirty="0">
                <a:solidFill>
                  <a:schemeClr val="bg1"/>
                </a:solidFill>
              </a:rPr>
              <a:t>– Selection of CB weapons often occurs when they are required to achieve a larger goal, or when CB weapons are easy to access and use</a:t>
            </a:r>
          </a:p>
          <a:p>
            <a:pPr>
              <a:buFont typeface="Wingdings" panose="05000000000000000000" pitchFamily="2" charset="2"/>
              <a:buChar char="Ø"/>
            </a:pPr>
            <a:endParaRPr lang="en-US" sz="3100" dirty="0">
              <a:solidFill>
                <a:schemeClr val="bg1"/>
              </a:solidFill>
            </a:endParaRPr>
          </a:p>
          <a:p>
            <a:pPr>
              <a:buFont typeface="Wingdings" panose="05000000000000000000" pitchFamily="2" charset="2"/>
              <a:buChar char="Ø"/>
            </a:pPr>
            <a:r>
              <a:rPr lang="en-US" sz="3100" i="1" dirty="0">
                <a:solidFill>
                  <a:schemeClr val="bg1"/>
                </a:solidFill>
              </a:rPr>
              <a:t>Lone Actors </a:t>
            </a:r>
            <a:r>
              <a:rPr lang="en-US" sz="3100" dirty="0">
                <a:solidFill>
                  <a:schemeClr val="bg1"/>
                </a:solidFill>
              </a:rPr>
              <a:t>– Selection of CB weapons is usually utilitarian, and use of CB weapons is integral to achieving a larger goal</a:t>
            </a:r>
          </a:p>
        </p:txBody>
      </p:sp>
    </p:spTree>
    <p:extLst>
      <p:ext uri="{BB962C8B-B14F-4D97-AF65-F5344CB8AC3E}">
        <p14:creationId xmlns:p14="http://schemas.microsoft.com/office/powerpoint/2010/main" val="3372779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 Adversary Threat Indicators</a:t>
            </a:r>
          </a:p>
        </p:txBody>
      </p:sp>
      <p:sp>
        <p:nvSpPr>
          <p:cNvPr id="3" name="Content Placeholder 2"/>
          <p:cNvSpPr>
            <a:spLocks noGrp="1"/>
          </p:cNvSpPr>
          <p:nvPr>
            <p:ph idx="1"/>
          </p:nvPr>
        </p:nvSpPr>
        <p:spPr>
          <a:xfrm>
            <a:off x="457200" y="4648200"/>
            <a:ext cx="8229600" cy="1477963"/>
          </a:xfrm>
        </p:spPr>
        <p:txBody>
          <a:bodyPr>
            <a:normAutofit fontScale="92500" lnSpcReduction="10000"/>
          </a:bodyPr>
          <a:lstStyle/>
          <a:p>
            <a:r>
              <a:rPr lang="en-US" dirty="0"/>
              <a:t>Added psychological findings to existing set of Bio Adversary Threat Indicators</a:t>
            </a:r>
          </a:p>
          <a:p>
            <a:r>
              <a:rPr lang="en-US" dirty="0"/>
              <a:t>Packaged into user-friendly Excel worksheet</a:t>
            </a:r>
          </a:p>
        </p:txBody>
      </p:sp>
      <p:pic>
        <p:nvPicPr>
          <p:cNvPr id="7" name="Picture 6"/>
          <p:cNvPicPr>
            <a:picLocks noChangeAspect="1"/>
          </p:cNvPicPr>
          <p:nvPr/>
        </p:nvPicPr>
        <p:blipFill>
          <a:blip r:embed="rId2"/>
          <a:stretch>
            <a:fillRect/>
          </a:stretch>
        </p:blipFill>
        <p:spPr>
          <a:xfrm>
            <a:off x="3810000" y="1752600"/>
            <a:ext cx="4442251" cy="2166663"/>
          </a:xfrm>
          <a:prstGeom prst="rect">
            <a:avLst/>
          </a:prstGeom>
        </p:spPr>
      </p:pic>
      <p:pic>
        <p:nvPicPr>
          <p:cNvPr id="8" name="Picture 7"/>
          <p:cNvPicPr>
            <a:picLocks noChangeAspect="1"/>
          </p:cNvPicPr>
          <p:nvPr/>
        </p:nvPicPr>
        <p:blipFill>
          <a:blip r:embed="rId3"/>
          <a:stretch>
            <a:fillRect/>
          </a:stretch>
        </p:blipFill>
        <p:spPr>
          <a:xfrm>
            <a:off x="648586" y="1683565"/>
            <a:ext cx="2050302" cy="1614530"/>
          </a:xfrm>
          <a:prstGeom prst="rect">
            <a:avLst/>
          </a:prstGeom>
        </p:spPr>
      </p:pic>
      <p:pic>
        <p:nvPicPr>
          <p:cNvPr id="9" name="Picture 8"/>
          <p:cNvPicPr>
            <a:picLocks noChangeAspect="1"/>
          </p:cNvPicPr>
          <p:nvPr/>
        </p:nvPicPr>
        <p:blipFill>
          <a:blip r:embed="rId4"/>
          <a:stretch>
            <a:fillRect/>
          </a:stretch>
        </p:blipFill>
        <p:spPr>
          <a:xfrm>
            <a:off x="2226135" y="2231295"/>
            <a:ext cx="1980225" cy="1981200"/>
          </a:xfrm>
          <a:prstGeom prst="rect">
            <a:avLst/>
          </a:prstGeom>
        </p:spPr>
      </p:pic>
    </p:spTree>
    <p:extLst>
      <p:ext uri="{BB962C8B-B14F-4D97-AF65-F5344CB8AC3E}">
        <p14:creationId xmlns:p14="http://schemas.microsoft.com/office/powerpoint/2010/main" val="3186660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Quiz: Poisonous Minds</a:t>
            </a:r>
          </a:p>
        </p:txBody>
      </p:sp>
      <p:sp>
        <p:nvSpPr>
          <p:cNvPr id="3" name="Content Placeholder 2"/>
          <p:cNvSpPr>
            <a:spLocks noGrp="1"/>
          </p:cNvSpPr>
          <p:nvPr>
            <p:ph idx="1"/>
          </p:nvPr>
        </p:nvSpPr>
        <p:spPr>
          <a:xfrm>
            <a:off x="457200" y="1752600"/>
            <a:ext cx="8229600" cy="652616"/>
          </a:xfrm>
        </p:spPr>
        <p:txBody>
          <a:bodyPr>
            <a:noAutofit/>
          </a:bodyPr>
          <a:lstStyle/>
          <a:p>
            <a:pPr marL="0" indent="0" algn="ctr">
              <a:buNone/>
            </a:pPr>
            <a:r>
              <a:rPr lang="en-US" sz="3600" dirty="0"/>
              <a:t>Beta Version: www.startdemoserver.org</a:t>
            </a:r>
          </a:p>
        </p:txBody>
      </p:sp>
      <p:pic>
        <p:nvPicPr>
          <p:cNvPr id="4" name="Picture 3"/>
          <p:cNvPicPr>
            <a:picLocks noChangeAspect="1"/>
          </p:cNvPicPr>
          <p:nvPr/>
        </p:nvPicPr>
        <p:blipFill>
          <a:blip r:embed="rId2"/>
          <a:stretch>
            <a:fillRect/>
          </a:stretch>
        </p:blipFill>
        <p:spPr>
          <a:xfrm>
            <a:off x="1600200" y="2743200"/>
            <a:ext cx="6165850" cy="3466598"/>
          </a:xfrm>
          <a:prstGeom prst="rect">
            <a:avLst/>
          </a:prstGeom>
        </p:spPr>
      </p:pic>
    </p:spTree>
    <p:extLst>
      <p:ext uri="{BB962C8B-B14F-4D97-AF65-F5344CB8AC3E}">
        <p14:creationId xmlns:p14="http://schemas.microsoft.com/office/powerpoint/2010/main" val="256855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sz="3600" dirty="0"/>
              <a:t>Reasons for Non-Pursuit of Biological Weapons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28700" y="1466850"/>
            <a:ext cx="7086600" cy="5029200"/>
          </a:xfrm>
          <a:prstGeom prst="rect">
            <a:avLst/>
          </a:prstGeom>
        </p:spPr>
      </p:pic>
    </p:spTree>
    <p:extLst>
      <p:ext uri="{BB962C8B-B14F-4D97-AF65-F5344CB8AC3E}">
        <p14:creationId xmlns:p14="http://schemas.microsoft.com/office/powerpoint/2010/main" val="212091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
          </a:xfrm>
        </p:spPr>
        <p:txBody>
          <a:bodyPr>
            <a:noAutofit/>
          </a:bodyPr>
          <a:lstStyle/>
          <a:p>
            <a:r>
              <a:rPr lang="en-US" sz="3600" dirty="0"/>
              <a:t>Seeking Answers Through Data Analysis</a:t>
            </a:r>
          </a:p>
        </p:txBody>
      </p:sp>
      <p:sp>
        <p:nvSpPr>
          <p:cNvPr id="22" name="Content Placeholder 21"/>
          <p:cNvSpPr>
            <a:spLocks noGrp="1"/>
          </p:cNvSpPr>
          <p:nvPr>
            <p:ph idx="1"/>
          </p:nvPr>
        </p:nvSpPr>
        <p:spPr>
          <a:xfrm>
            <a:off x="457200" y="1295400"/>
            <a:ext cx="8382000" cy="5562600"/>
          </a:xfrm>
        </p:spPr>
        <p:txBody>
          <a:bodyPr>
            <a:normAutofit fontScale="92500" lnSpcReduction="10000"/>
          </a:bodyPr>
          <a:lstStyle/>
          <a:p>
            <a:pPr marL="0" indent="0">
              <a:buNone/>
            </a:pPr>
            <a:endParaRPr lang="en-US" sz="1500" dirty="0"/>
          </a:p>
          <a:p>
            <a:pPr marL="0" indent="0">
              <a:buNone/>
            </a:pPr>
            <a:r>
              <a:rPr lang="en-US" sz="3000" dirty="0"/>
              <a:t>Analysis performed on:</a:t>
            </a:r>
          </a:p>
          <a:p>
            <a:r>
              <a:rPr lang="en-US" sz="2600" dirty="0"/>
              <a:t>Chemical and Biological Non-State Adversaries Database (CABNSAD)</a:t>
            </a:r>
          </a:p>
          <a:p>
            <a:pPr lvl="1"/>
            <a:r>
              <a:rPr lang="en-US" sz="2200" dirty="0"/>
              <a:t>Primary dataset of all individual perpetrators</a:t>
            </a:r>
          </a:p>
          <a:p>
            <a:pPr lvl="1"/>
            <a:r>
              <a:rPr lang="en-US" sz="2200" dirty="0"/>
              <a:t>Secondary dataset with all individuals that were members of organizations aggregated appropriately.</a:t>
            </a:r>
          </a:p>
          <a:p>
            <a:pPr marL="0" indent="0">
              <a:buNone/>
            </a:pPr>
            <a:endParaRPr lang="en-US" sz="1300" dirty="0"/>
          </a:p>
          <a:p>
            <a:pPr marL="0" indent="0">
              <a:buNone/>
            </a:pPr>
            <a:r>
              <a:rPr lang="en-US" sz="3000" dirty="0"/>
              <a:t>Types of Analysis:</a:t>
            </a:r>
          </a:p>
          <a:p>
            <a:r>
              <a:rPr lang="en-US" sz="2600" dirty="0"/>
              <a:t>Descriptive statistics</a:t>
            </a:r>
          </a:p>
          <a:p>
            <a:r>
              <a:rPr lang="en-US" sz="2600" dirty="0"/>
              <a:t>Bivariate correlations</a:t>
            </a:r>
          </a:p>
          <a:p>
            <a:r>
              <a:rPr lang="en-US" sz="2600" dirty="0"/>
              <a:t>Analysis of variance (ANOVA) </a:t>
            </a:r>
          </a:p>
          <a:p>
            <a:r>
              <a:rPr lang="en-US" sz="2600" dirty="0"/>
              <a:t>Simple linear regression </a:t>
            </a:r>
          </a:p>
          <a:p>
            <a:r>
              <a:rPr lang="en-US" sz="2600" dirty="0"/>
              <a:t>Multinomial logistic regression</a:t>
            </a:r>
          </a:p>
        </p:txBody>
      </p:sp>
    </p:spTree>
    <p:extLst>
      <p:ext uri="{BB962C8B-B14F-4D97-AF65-F5344CB8AC3E}">
        <p14:creationId xmlns:p14="http://schemas.microsoft.com/office/powerpoint/2010/main" val="368442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Autofit/>
          </a:bodyPr>
          <a:lstStyle/>
          <a:p>
            <a:r>
              <a:rPr lang="en-US" sz="2800" dirty="0"/>
              <a:t>Sample Bivariate Comparison: </a:t>
            </a:r>
            <a:br>
              <a:rPr lang="en-US" sz="2800" dirty="0"/>
            </a:br>
            <a:r>
              <a:rPr lang="en-US" sz="2800" dirty="0"/>
              <a:t>CB Activity results by Education Level</a:t>
            </a:r>
          </a:p>
        </p:txBody>
      </p:sp>
      <p:pic>
        <p:nvPicPr>
          <p:cNvPr id="3" name="Picture 2"/>
          <p:cNvPicPr>
            <a:picLocks noChangeAspect="1"/>
          </p:cNvPicPr>
          <p:nvPr/>
        </p:nvPicPr>
        <p:blipFill>
          <a:blip r:embed="rId2"/>
          <a:stretch>
            <a:fillRect/>
          </a:stretch>
        </p:blipFill>
        <p:spPr>
          <a:xfrm>
            <a:off x="1485900" y="1646274"/>
            <a:ext cx="6172200" cy="5176284"/>
          </a:xfrm>
          <a:prstGeom prst="rect">
            <a:avLst/>
          </a:prstGeom>
        </p:spPr>
      </p:pic>
    </p:spTree>
    <p:extLst>
      <p:ext uri="{BB962C8B-B14F-4D97-AF65-F5344CB8AC3E}">
        <p14:creationId xmlns:p14="http://schemas.microsoft.com/office/powerpoint/2010/main" val="338022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officeArt object"/>
          <p:cNvPicPr/>
          <p:nvPr/>
        </p:nvPicPr>
        <p:blipFill>
          <a:blip r:embed="rId2">
            <a:extLst/>
          </a:blip>
          <a:srcRect/>
          <a:stretch>
            <a:fillRect/>
          </a:stretch>
        </p:blipFill>
        <p:spPr>
          <a:xfrm>
            <a:off x="1066800" y="1219200"/>
            <a:ext cx="7124699" cy="4068097"/>
          </a:xfrm>
          <a:prstGeom prst="rect">
            <a:avLst/>
          </a:prstGeom>
          <a:ln w="12700" cap="flat">
            <a:noFill/>
            <a:miter lim="400000"/>
          </a:ln>
          <a:effectLst/>
        </p:spPr>
      </p:pic>
    </p:spTree>
    <p:extLst>
      <p:ext uri="{BB962C8B-B14F-4D97-AF65-F5344CB8AC3E}">
        <p14:creationId xmlns:p14="http://schemas.microsoft.com/office/powerpoint/2010/main" val="385905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839200" cy="914400"/>
          </a:xfrm>
          <a:solidFill>
            <a:srgbClr val="C00000"/>
          </a:solidFill>
        </p:spPr>
        <p:txBody>
          <a:bodyPr>
            <a:normAutofit/>
          </a:bodyPr>
          <a:lstStyle/>
          <a:p>
            <a:r>
              <a:rPr lang="en-US" sz="3600" dirty="0">
                <a:solidFill>
                  <a:schemeClr val="bg1"/>
                </a:solidFill>
              </a:rPr>
              <a:t>Key Takeaways: Data Analysis</a:t>
            </a:r>
          </a:p>
        </p:txBody>
      </p:sp>
      <p:graphicFrame>
        <p:nvGraphicFramePr>
          <p:cNvPr id="4" name="Table 3"/>
          <p:cNvGraphicFramePr>
            <a:graphicFrameLocks noGrp="1"/>
          </p:cNvGraphicFramePr>
          <p:nvPr>
            <p:extLst>
              <p:ext uri="{D42A27DB-BD31-4B8C-83A1-F6EECF244321}">
                <p14:modId xmlns:p14="http://schemas.microsoft.com/office/powerpoint/2010/main" val="327638531"/>
              </p:ext>
            </p:extLst>
          </p:nvPr>
        </p:nvGraphicFramePr>
        <p:xfrm>
          <a:off x="76200" y="1905000"/>
          <a:ext cx="8839200" cy="4310171"/>
        </p:xfrm>
        <a:graphic>
          <a:graphicData uri="http://schemas.openxmlformats.org/drawingml/2006/table">
            <a:tbl>
              <a:tblPr firstRow="1" bandRow="1">
                <a:tableStyleId>{073A0DAA-6AF3-43AB-8588-CEC1D06C72B9}</a:tableStyleId>
              </a:tblPr>
              <a:tblGrid>
                <a:gridCol w="1931254">
                  <a:extLst>
                    <a:ext uri="{9D8B030D-6E8A-4147-A177-3AD203B41FA5}">
                      <a16:colId xmlns:a16="http://schemas.microsoft.com/office/drawing/2014/main" val="635832045"/>
                    </a:ext>
                  </a:extLst>
                </a:gridCol>
                <a:gridCol w="6907946">
                  <a:extLst>
                    <a:ext uri="{9D8B030D-6E8A-4147-A177-3AD203B41FA5}">
                      <a16:colId xmlns:a16="http://schemas.microsoft.com/office/drawing/2014/main" val="3942883095"/>
                    </a:ext>
                  </a:extLst>
                </a:gridCol>
              </a:tblGrid>
              <a:tr h="501690">
                <a:tc gridSpan="2">
                  <a:txBody>
                    <a:bodyPr/>
                    <a:lstStyle/>
                    <a:p>
                      <a:pPr algn="ctr"/>
                      <a:r>
                        <a:rPr lang="en-US" sz="2400" baseline="0" dirty="0"/>
                        <a:t>Demographics</a:t>
                      </a:r>
                      <a:endParaRPr lang="en-US" sz="2400" dirty="0">
                        <a:solidFill>
                          <a:schemeClr val="bg1"/>
                        </a:solidFill>
                      </a:endParaRPr>
                    </a:p>
                  </a:txBody>
                  <a:tcPr/>
                </a:tc>
                <a:tc hMerge="1">
                  <a:txBody>
                    <a:bodyPr/>
                    <a:lstStyle/>
                    <a:p>
                      <a:endParaRPr lang="en-US" sz="2000" dirty="0"/>
                    </a:p>
                  </a:txBody>
                  <a:tcPr/>
                </a:tc>
                <a:extLst>
                  <a:ext uri="{0D108BD9-81ED-4DB2-BD59-A6C34878D82A}">
                    <a16:rowId xmlns:a16="http://schemas.microsoft.com/office/drawing/2014/main" val="1157114598"/>
                  </a:ext>
                </a:extLst>
              </a:tr>
              <a:tr h="865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Education Levels</a:t>
                      </a:r>
                    </a:p>
                  </a:txBody>
                  <a:tcPr/>
                </a:tc>
                <a:tc>
                  <a:txBody>
                    <a:bodyPr/>
                    <a:lstStyle/>
                    <a:p>
                      <a:r>
                        <a:rPr lang="en-US" sz="2000" dirty="0"/>
                        <a:t>Biological perpetrators are generally more educated than chemical perpetrators.</a:t>
                      </a:r>
                    </a:p>
                  </a:txBody>
                  <a:tcPr/>
                </a:tc>
                <a:extLst>
                  <a:ext uri="{0D108BD9-81ED-4DB2-BD59-A6C34878D82A}">
                    <a16:rowId xmlns:a16="http://schemas.microsoft.com/office/drawing/2014/main" val="675751493"/>
                  </a:ext>
                </a:extLst>
              </a:tr>
              <a:tr h="1375579">
                <a:tc>
                  <a:txBody>
                    <a:bodyPr/>
                    <a:lstStyle/>
                    <a:p>
                      <a:r>
                        <a:rPr lang="en-US" sz="2000" dirty="0"/>
                        <a:t>Education Levels</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higher the level of education, the more likely a perpetrator was to successfully use the CB agent(s);</a:t>
                      </a:r>
                      <a:r>
                        <a:rPr lang="en-US" sz="2000" baseline="0" dirty="0"/>
                        <a:t> </a:t>
                      </a:r>
                      <a:r>
                        <a:rPr lang="en-US" sz="2000" dirty="0"/>
                        <a:t>vast majority of cases of CB use (with known education level) involve perpetrator with at least an undergraduate education.</a:t>
                      </a:r>
                    </a:p>
                  </a:txBody>
                  <a:tcPr/>
                </a:tc>
                <a:extLst>
                  <a:ext uri="{0D108BD9-81ED-4DB2-BD59-A6C34878D82A}">
                    <a16:rowId xmlns:a16="http://schemas.microsoft.com/office/drawing/2014/main" val="23452345"/>
                  </a:ext>
                </a:extLst>
              </a:tr>
              <a:tr h="501690">
                <a:tc>
                  <a:txBody>
                    <a:bodyPr/>
                    <a:lstStyle/>
                    <a:p>
                      <a:r>
                        <a:rPr lang="en-US" sz="2000" dirty="0"/>
                        <a:t>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Successful perpetrators are generally older with more years of CB activity.</a:t>
                      </a:r>
                    </a:p>
                  </a:txBody>
                  <a:tcPr/>
                </a:tc>
                <a:extLst>
                  <a:ext uri="{0D108BD9-81ED-4DB2-BD59-A6C34878D82A}">
                    <a16:rowId xmlns:a16="http://schemas.microsoft.com/office/drawing/2014/main" val="2613998882"/>
                  </a:ext>
                </a:extLst>
              </a:tr>
              <a:tr h="865931">
                <a:tc>
                  <a:txBody>
                    <a:bodyPr/>
                    <a:lstStyle/>
                    <a:p>
                      <a:r>
                        <a:rPr lang="en-US" sz="2000" dirty="0"/>
                        <a:t>Origin and Activity</a:t>
                      </a:r>
                    </a:p>
                  </a:txBody>
                  <a:tcPr/>
                </a:tc>
                <a:tc>
                  <a:txBody>
                    <a:bodyPr/>
                    <a:lstStyle/>
                    <a:p>
                      <a:r>
                        <a:rPr lang="en-US" sz="2000" dirty="0"/>
                        <a:t>Majority of individual perpetrator</a:t>
                      </a:r>
                      <a:r>
                        <a:rPr lang="en-US" sz="2000" baseline="0" dirty="0"/>
                        <a:t> originating from MENA moved to Europe or North America prior to engaging in CB activities.</a:t>
                      </a:r>
                      <a:endParaRPr lang="en-US" sz="2000" dirty="0"/>
                    </a:p>
                  </a:txBody>
                  <a:tcPr/>
                </a:tc>
                <a:extLst>
                  <a:ext uri="{0D108BD9-81ED-4DB2-BD59-A6C34878D82A}">
                    <a16:rowId xmlns:a16="http://schemas.microsoft.com/office/drawing/2014/main" val="2278059928"/>
                  </a:ext>
                </a:extLst>
              </a:tr>
            </a:tbl>
          </a:graphicData>
        </a:graphic>
      </p:graphicFrame>
    </p:spTree>
    <p:extLst>
      <p:ext uri="{BB962C8B-B14F-4D97-AF65-F5344CB8AC3E}">
        <p14:creationId xmlns:p14="http://schemas.microsoft.com/office/powerpoint/2010/main" val="367424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91600" cy="762000"/>
          </a:xfrm>
          <a:solidFill>
            <a:srgbClr val="C00000"/>
          </a:solidFill>
        </p:spPr>
        <p:txBody>
          <a:bodyPr>
            <a:noAutofit/>
          </a:bodyPr>
          <a:lstStyle/>
          <a:p>
            <a:r>
              <a:rPr lang="en-US" sz="3600" dirty="0">
                <a:solidFill>
                  <a:schemeClr val="bg1"/>
                </a:solidFill>
              </a:rPr>
              <a:t>Key Takeaways: Data Analysis</a:t>
            </a:r>
          </a:p>
        </p:txBody>
      </p:sp>
      <p:graphicFrame>
        <p:nvGraphicFramePr>
          <p:cNvPr id="6" name="Table 5"/>
          <p:cNvGraphicFramePr>
            <a:graphicFrameLocks noGrp="1"/>
          </p:cNvGraphicFramePr>
          <p:nvPr>
            <p:extLst>
              <p:ext uri="{D42A27DB-BD31-4B8C-83A1-F6EECF244321}">
                <p14:modId xmlns:p14="http://schemas.microsoft.com/office/powerpoint/2010/main" val="1002887074"/>
              </p:ext>
            </p:extLst>
          </p:nvPr>
        </p:nvGraphicFramePr>
        <p:xfrm>
          <a:off x="76200" y="1905000"/>
          <a:ext cx="8991600" cy="3715781"/>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4141428502"/>
                    </a:ext>
                  </a:extLst>
                </a:gridCol>
                <a:gridCol w="7467600">
                  <a:extLst>
                    <a:ext uri="{9D8B030D-6E8A-4147-A177-3AD203B41FA5}">
                      <a16:colId xmlns:a16="http://schemas.microsoft.com/office/drawing/2014/main" val="503598068"/>
                    </a:ext>
                  </a:extLst>
                </a:gridCol>
              </a:tblGrid>
              <a:tr h="304800">
                <a:tc gridSpan="2">
                  <a:txBody>
                    <a:bodyPr/>
                    <a:lstStyle/>
                    <a:p>
                      <a:pPr algn="ctr"/>
                      <a:r>
                        <a:rPr lang="en-US" sz="2400" dirty="0"/>
                        <a:t>CB Activity</a:t>
                      </a:r>
                    </a:p>
                  </a:txBody>
                  <a:tcPr/>
                </a:tc>
                <a:tc hMerge="1">
                  <a:txBody>
                    <a:bodyPr/>
                    <a:lstStyle/>
                    <a:p>
                      <a:endParaRPr lang="en-US" sz="2000" dirty="0"/>
                    </a:p>
                  </a:txBody>
                  <a:tcPr/>
                </a:tc>
                <a:extLst>
                  <a:ext uri="{0D108BD9-81ED-4DB2-BD59-A6C34878D82A}">
                    <a16:rowId xmlns:a16="http://schemas.microsoft.com/office/drawing/2014/main" val="765677661"/>
                  </a:ext>
                </a:extLst>
              </a:tr>
              <a:tr h="641536">
                <a:tc>
                  <a:txBody>
                    <a:bodyPr/>
                    <a:lstStyle/>
                    <a:p>
                      <a:r>
                        <a:rPr lang="en-US" sz="2000" dirty="0"/>
                        <a:t>Perpetrator</a:t>
                      </a:r>
                      <a:r>
                        <a:rPr lang="en-US" sz="2000" baseline="0" dirty="0"/>
                        <a:t> Type</a:t>
                      </a:r>
                      <a:endParaRPr lang="en-US" sz="2000" dirty="0"/>
                    </a:p>
                  </a:txBody>
                  <a:tcPr/>
                </a:tc>
                <a:tc>
                  <a:txBody>
                    <a:bodyPr/>
                    <a:lstStyle/>
                    <a:p>
                      <a:r>
                        <a:rPr lang="en-US" sz="2000" dirty="0"/>
                        <a:t>Lone actors comprise</a:t>
                      </a:r>
                      <a:r>
                        <a:rPr lang="en-US" sz="2000" baseline="0" dirty="0"/>
                        <a:t> over half of all perpetrator entities and are </a:t>
                      </a:r>
                      <a:r>
                        <a:rPr lang="en-US" sz="2000" dirty="0"/>
                        <a:t>much more likely to use biological agents than any other perp type.</a:t>
                      </a:r>
                    </a:p>
                  </a:txBody>
                  <a:tcPr/>
                </a:tc>
                <a:extLst>
                  <a:ext uri="{0D108BD9-81ED-4DB2-BD59-A6C34878D82A}">
                    <a16:rowId xmlns:a16="http://schemas.microsoft.com/office/drawing/2014/main" val="4226222411"/>
                  </a:ext>
                </a:extLst>
              </a:tr>
              <a:tr h="641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Organization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Members of a formal organization have far more CB activity years. </a:t>
                      </a:r>
                    </a:p>
                  </a:txBody>
                  <a:tcPr/>
                </a:tc>
                <a:extLst>
                  <a:ext uri="{0D108BD9-81ED-4DB2-BD59-A6C34878D82A}">
                    <a16:rowId xmlns:a16="http://schemas.microsoft.com/office/drawing/2014/main" val="2149434328"/>
                  </a:ext>
                </a:extLst>
              </a:tr>
              <a:tr h="641536">
                <a:tc>
                  <a:txBody>
                    <a:bodyPr/>
                    <a:lstStyle/>
                    <a:p>
                      <a:r>
                        <a:rPr lang="en-US" sz="2000" dirty="0"/>
                        <a:t>Casualties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Cults, such as </a:t>
                      </a:r>
                      <a:r>
                        <a:rPr lang="en-US" sz="2000" dirty="0" err="1"/>
                        <a:t>Aum</a:t>
                      </a:r>
                      <a:r>
                        <a:rPr lang="en-US" sz="2000" dirty="0"/>
                        <a:t> </a:t>
                      </a:r>
                      <a:r>
                        <a:rPr lang="en-US" sz="2000" dirty="0" err="1"/>
                        <a:t>Shinrikyo</a:t>
                      </a:r>
                      <a:r>
                        <a:rPr lang="en-US" sz="2000" dirty="0"/>
                        <a:t> and the People’s Temple, achieved highest number of casualties.</a:t>
                      </a:r>
                    </a:p>
                  </a:txBody>
                  <a:tcPr/>
                </a:tc>
                <a:extLst>
                  <a:ext uri="{0D108BD9-81ED-4DB2-BD59-A6C34878D82A}">
                    <a16:rowId xmlns:a16="http://schemas.microsoft.com/office/drawing/2014/main" val="2021137669"/>
                  </a:ext>
                </a:extLst>
              </a:tr>
              <a:tr h="641536">
                <a:tc>
                  <a:txBody>
                    <a:bodyPr/>
                    <a:lstStyle/>
                    <a:p>
                      <a:r>
                        <a:rPr lang="en-US" sz="2000" dirty="0"/>
                        <a:t>Casualties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Far more (non-fatal) injuries when perpetrator had a postgraduate college education.</a:t>
                      </a:r>
                    </a:p>
                  </a:txBody>
                  <a:tcPr/>
                </a:tc>
                <a:extLst>
                  <a:ext uri="{0D108BD9-81ED-4DB2-BD59-A6C34878D82A}">
                    <a16:rowId xmlns:a16="http://schemas.microsoft.com/office/drawing/2014/main" val="2538491116"/>
                  </a:ext>
                </a:extLst>
              </a:tr>
              <a:tr h="454421">
                <a:tc>
                  <a:txBody>
                    <a:bodyPr/>
                    <a:lstStyle/>
                    <a:p>
                      <a:r>
                        <a:rPr lang="en-US" sz="2000" dirty="0"/>
                        <a:t>Targeting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Majority of perpetrator entities targeted food and/or drink.</a:t>
                      </a:r>
                    </a:p>
                  </a:txBody>
                  <a:tcPr/>
                </a:tc>
                <a:extLst>
                  <a:ext uri="{0D108BD9-81ED-4DB2-BD59-A6C34878D82A}">
                    <a16:rowId xmlns:a16="http://schemas.microsoft.com/office/drawing/2014/main" val="775051695"/>
                  </a:ext>
                </a:extLst>
              </a:tr>
            </a:tbl>
          </a:graphicData>
        </a:graphic>
      </p:graphicFrame>
    </p:spTree>
    <p:extLst>
      <p:ext uri="{BB962C8B-B14F-4D97-AF65-F5344CB8AC3E}">
        <p14:creationId xmlns:p14="http://schemas.microsoft.com/office/powerpoint/2010/main" val="154050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dirty="0"/>
              <a:t>Biological Adversary Psychology</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General Components</a:t>
            </a:r>
          </a:p>
          <a:p>
            <a:r>
              <a:rPr lang="en-US" sz="2400" dirty="0"/>
              <a:t>Full Psychological Model</a:t>
            </a:r>
          </a:p>
          <a:p>
            <a:r>
              <a:rPr lang="en-US" sz="2400" dirty="0"/>
              <a:t>Common (Cognitive) Process Toward Ideological Violence</a:t>
            </a:r>
          </a:p>
          <a:p>
            <a:r>
              <a:rPr lang="en-US" sz="2400" dirty="0"/>
              <a:t>Decision Point Model</a:t>
            </a:r>
          </a:p>
          <a:p>
            <a:endParaRPr lang="en-US" sz="2800" dirty="0"/>
          </a:p>
          <a:p>
            <a:pPr marL="0" indent="0">
              <a:buNone/>
            </a:pPr>
            <a:r>
              <a:rPr lang="en-US" sz="2800" dirty="0"/>
              <a:t>Detailed Components Based On</a:t>
            </a:r>
          </a:p>
          <a:p>
            <a:r>
              <a:rPr lang="en-US" sz="2400" dirty="0"/>
              <a:t>Portions of the Literature Review</a:t>
            </a:r>
          </a:p>
          <a:p>
            <a:r>
              <a:rPr lang="en-US" sz="2400" dirty="0"/>
              <a:t>Motivation-Influencing Factors at each Decision Point</a:t>
            </a:r>
          </a:p>
          <a:p>
            <a:r>
              <a:rPr lang="en-US" sz="2400" dirty="0"/>
              <a:t>Analysis of Past Perpetrator Motivations and Behavior</a:t>
            </a:r>
          </a:p>
          <a:p>
            <a:r>
              <a:rPr lang="en-US" sz="2400" dirty="0"/>
              <a:t>Alternative Hypotheses</a:t>
            </a:r>
          </a:p>
          <a:p>
            <a:r>
              <a:rPr lang="en-US" sz="2400" dirty="0"/>
              <a:t>Portions of the IS Profile</a:t>
            </a:r>
          </a:p>
        </p:txBody>
      </p:sp>
    </p:spTree>
    <p:extLst>
      <p:ext uri="{BB962C8B-B14F-4D97-AF65-F5344CB8AC3E}">
        <p14:creationId xmlns:p14="http://schemas.microsoft.com/office/powerpoint/2010/main" val="57356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Autofit/>
          </a:bodyPr>
          <a:lstStyle/>
          <a:p>
            <a:r>
              <a:rPr lang="en-US" sz="3600" dirty="0"/>
              <a:t>Bio Adversary Psychology Components</a:t>
            </a:r>
          </a:p>
        </p:txBody>
      </p:sp>
      <p:pic>
        <p:nvPicPr>
          <p:cNvPr id="3" name="Picture 2"/>
          <p:cNvPicPr>
            <a:picLocks noChangeAspect="1"/>
          </p:cNvPicPr>
          <p:nvPr/>
        </p:nvPicPr>
        <p:blipFill>
          <a:blip r:embed="rId2"/>
          <a:stretch>
            <a:fillRect/>
          </a:stretch>
        </p:blipFill>
        <p:spPr>
          <a:xfrm>
            <a:off x="303949" y="1676400"/>
            <a:ext cx="8382851" cy="4352072"/>
          </a:xfrm>
          <a:prstGeom prst="rect">
            <a:avLst/>
          </a:prstGeom>
        </p:spPr>
      </p:pic>
    </p:spTree>
    <p:extLst>
      <p:ext uri="{BB962C8B-B14F-4D97-AF65-F5344CB8AC3E}">
        <p14:creationId xmlns:p14="http://schemas.microsoft.com/office/powerpoint/2010/main" val="3909102013"/>
      </p:ext>
    </p:extLst>
  </p:cSld>
  <p:clrMapOvr>
    <a:masterClrMapping/>
  </p:clrMapOvr>
</p:sld>
</file>

<file path=ppt/theme/theme1.xml><?xml version="1.0" encoding="utf-8"?>
<a:theme xmlns:a="http://schemas.openxmlformats.org/drawingml/2006/main" name="START_PowerPoint_white_Template">
  <a:themeElements>
    <a:clrScheme name="STARTPowerPoint">
      <a:dk1>
        <a:sysClr val="windowText" lastClr="000000"/>
      </a:dk1>
      <a:lt1>
        <a:sysClr val="window" lastClr="FFFFFF"/>
      </a:lt1>
      <a:dk2>
        <a:srgbClr val="E03A3E"/>
      </a:dk2>
      <a:lt2>
        <a:srgbClr val="EEECE1"/>
      </a:lt2>
      <a:accent1>
        <a:srgbClr val="E03A3E"/>
      </a:accent1>
      <a:accent2>
        <a:srgbClr val="CB6F20"/>
      </a:accent2>
      <a:accent3>
        <a:srgbClr val="D7C514"/>
      </a:accent3>
      <a:accent4>
        <a:srgbClr val="A70475"/>
      </a:accent4>
      <a:accent5>
        <a:srgbClr val="570909"/>
      </a:accent5>
      <a:accent6>
        <a:srgbClr val="7F7F7F"/>
      </a:accent6>
      <a:hlink>
        <a:srgbClr val="E03A3E"/>
      </a:hlink>
      <a:folHlink>
        <a:srgbClr val="E03A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0D929BC-0F77-4688-8830-6B011B80A6D4}" vid="{650C1549-347D-425B-B02B-6A4A778898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START_PowerPoint_2015Template_white</Template>
  <TotalTime>1643</TotalTime>
  <Words>796</Words>
  <Application>Microsoft Office PowerPoint</Application>
  <PresentationFormat>On-screen Show (4:3)</PresentationFormat>
  <Paragraphs>133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Symbol</vt:lpstr>
      <vt:lpstr>Times New Roman</vt:lpstr>
      <vt:lpstr>Wingdings</vt:lpstr>
      <vt:lpstr>START_PowerPoint_white_Template</vt:lpstr>
      <vt:lpstr>PowerPoint Presentation</vt:lpstr>
      <vt:lpstr>Reasons for Non-Pursuit of Biological Weapons</vt:lpstr>
      <vt:lpstr>Seeking Answers Through Data Analysis</vt:lpstr>
      <vt:lpstr>Sample Bivariate Comparison:  CB Activity results by Education Level</vt:lpstr>
      <vt:lpstr>PowerPoint Presentation</vt:lpstr>
      <vt:lpstr>Key Takeaways: Data Analysis</vt:lpstr>
      <vt:lpstr>Key Takeaways: Data Analysis</vt:lpstr>
      <vt:lpstr>Biological Adversary Psychology</vt:lpstr>
      <vt:lpstr>Bio Adversary Psychology Components</vt:lpstr>
      <vt:lpstr>Psychological Decision Points in Use of Bio</vt:lpstr>
      <vt:lpstr>Bio Adversary Psychological “Profile”</vt:lpstr>
      <vt:lpstr>Key Takeaways: Psychological Profile</vt:lpstr>
      <vt:lpstr>Key Takeaways: Psychological Profile</vt:lpstr>
      <vt:lpstr>Key Takeaways: Psychological Profile</vt:lpstr>
      <vt:lpstr>Bio Adversary Threat Indicators</vt:lpstr>
      <vt:lpstr>Learning Quiz: Poisonous Minds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Markus Karl Binder</dc:creator>
  <cp:lastModifiedBy>Nicole Peterson</cp:lastModifiedBy>
  <cp:revision>129</cp:revision>
  <dcterms:created xsi:type="dcterms:W3CDTF">2016-12-01T17:13:03Z</dcterms:created>
  <dcterms:modified xsi:type="dcterms:W3CDTF">2018-02-23T17:21:56Z</dcterms:modified>
</cp:coreProperties>
</file>