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11"/>
  </p:handoutMasterIdLst>
  <p:sldIdLst>
    <p:sldId id="256" r:id="rId3"/>
    <p:sldId id="274" r:id="rId4"/>
    <p:sldId id="285" r:id="rId5"/>
    <p:sldId id="276" r:id="rId6"/>
    <p:sldId id="278" r:id="rId7"/>
    <p:sldId id="286" r:id="rId8"/>
    <p:sldId id="287" r:id="rId9"/>
    <p:sldId id="288" r:id="rId10"/>
  </p:sldIdLst>
  <p:sldSz cx="9144000" cy="5148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>
      <p:cViewPr varScale="1">
        <p:scale>
          <a:sx n="144" d="100"/>
          <a:sy n="144" d="100"/>
        </p:scale>
        <p:origin x="654" y="102"/>
      </p:cViewPr>
      <p:guideLst>
        <p:guide orient="horz" pos="162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3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CA967-2F85-47EF-8A3B-FDD87DF4A39D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17A05-B2B4-4804-96B6-2526960A27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08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F5CA-DE2D-4B94-BA91-71F45F44177D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7F52-E272-414D-9A42-68D12E1E9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625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9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075"/>
            <a:ext cx="5486400" cy="604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5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1738"/>
            <a:ext cx="8229600" cy="339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8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926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92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3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49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825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5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339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350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813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2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738"/>
            <a:ext cx="4038600" cy="3397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38600" cy="3397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2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525"/>
            <a:ext cx="4040188" cy="4794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70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2525"/>
            <a:ext cx="4041775" cy="4794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70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3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4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31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4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7913"/>
            <a:ext cx="3008313" cy="3521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3B8E6FE0-76BB-4A6A-9BEA-A3F7CFD3173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/>
          <a:lstStyle/>
          <a:p>
            <a:fld id="{204E1381-6AB6-4271-901A-8B9F1A71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4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F5CA-DE2D-4B94-BA91-71F45F44177D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7F52-E272-414D-9A42-68D12E1E9A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" y="0"/>
            <a:ext cx="914333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9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80414" cy="52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3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59731"/>
            <a:ext cx="8686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Nuclear entanglement: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The growing threat to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command and control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James M. Acton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jacton@ceip.org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9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What is entanglement?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1431131"/>
            <a:ext cx="9296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Nonnuclear threats (real or perceived) to nuclear forces and </a:t>
            </a:r>
            <a:r>
              <a:rPr lang="en-US" sz="2800" dirty="0" smtClean="0">
                <a:solidFill>
                  <a:srgbClr val="FF0000"/>
                </a:solidFill>
              </a:rPr>
              <a:t>their C3I </a:t>
            </a:r>
            <a:r>
              <a:rPr lang="en-US" sz="2800" dirty="0">
                <a:solidFill>
                  <a:srgbClr val="FF0000"/>
                </a:solidFill>
              </a:rPr>
              <a:t>capabilities</a:t>
            </a:r>
          </a:p>
          <a:p>
            <a:pPr lvl="1" indent="-457200">
              <a:buFont typeface="Arial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Dual-use C3I capabilities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Dual-use weapons and nuclear weapons that are superficially similar to nonnuclear weapons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Co-located nuclear and nonnuclear weapons and C3I capabilities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Nuclear deterrence against nonnuclear threats</a:t>
            </a:r>
            <a:endParaRPr lang="en-US" sz="2000" dirty="0"/>
          </a:p>
          <a:p>
            <a:pPr lvl="1" indent="-457200">
              <a:buFont typeface="Arial"/>
              <a:buChar char="•"/>
            </a:pPr>
            <a:endParaRPr lang="en-US" sz="2800" dirty="0"/>
          </a:p>
          <a:p>
            <a:pPr marL="0"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176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Drivers of entanglement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1431131"/>
            <a:ext cx="9296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/>
              <a:t>Increasingly capable nonnuclear weapons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Anti-space</a:t>
            </a:r>
            <a:r>
              <a:rPr lang="en-US" sz="2000" dirty="0"/>
              <a:t>, high-precision conventional, and cyber weapons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Reduction in the redundancy of the U.S. nuclear C3I system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Some ageing capabilities scrapped without replacement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Greater standardization of components for different nuclear delivery systems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Increasing reliance on dual-use C3I assets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SBIRS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PAVE PAWS/UEWRs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Growing doctrinal emphasis on attacking C3I capabilities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China, Russia, and the United States</a:t>
            </a:r>
          </a:p>
          <a:p>
            <a:pPr lvl="1" indent="-457200">
              <a:buFont typeface="Arial"/>
              <a:buChar char="•"/>
            </a:pPr>
            <a:endParaRPr lang="en-US" sz="2000" dirty="0"/>
          </a:p>
          <a:p>
            <a:pPr lvl="1" indent="-457200">
              <a:buFont typeface="Arial"/>
              <a:buChar char="•"/>
            </a:pPr>
            <a:endParaRPr lang="en-US" sz="2800" dirty="0"/>
          </a:p>
          <a:p>
            <a:pPr marL="0"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185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Incidental attacks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31131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/>
              <a:t>Entanglement is increasing the risk of </a:t>
            </a:r>
            <a:r>
              <a:rPr lang="en-US" sz="2800" dirty="0" smtClean="0"/>
              <a:t>“incidental attacks”</a:t>
            </a:r>
            <a:endParaRPr lang="en-US" sz="2800" dirty="0"/>
          </a:p>
          <a:p>
            <a:pPr lvl="2" indent="-457200">
              <a:buFont typeface="Arial"/>
              <a:buChar char="•"/>
            </a:pPr>
            <a:r>
              <a:rPr lang="en-US" sz="2000" dirty="0"/>
              <a:t>Attacks against SBIRS to enable nonnuclear </a:t>
            </a:r>
            <a:r>
              <a:rPr lang="en-US" sz="2000" dirty="0" smtClean="0"/>
              <a:t>regional ballistic </a:t>
            </a:r>
            <a:r>
              <a:rPr lang="en-US" sz="2000" dirty="0"/>
              <a:t>missiles to penetrate missile defenses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Risk that </a:t>
            </a:r>
            <a:r>
              <a:rPr lang="en-US" sz="2800" i="1" dirty="0"/>
              <a:t>nuclear </a:t>
            </a:r>
            <a:r>
              <a:rPr lang="en-US" sz="2800" dirty="0"/>
              <a:t>C3I architecture is degraded over the course of a </a:t>
            </a:r>
            <a:r>
              <a:rPr lang="en-US" sz="2800" i="1" dirty="0"/>
              <a:t>conventional </a:t>
            </a:r>
            <a:r>
              <a:rPr lang="en-US" sz="2800" dirty="0"/>
              <a:t>conflict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Escalation risks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Crisis instability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Misinterpreted warning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Damage-limitation window</a:t>
            </a:r>
          </a:p>
          <a:p>
            <a:pPr lvl="1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12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SBIRS vulnerability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31131"/>
            <a:ext cx="8991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 smtClean="0"/>
              <a:t>SBIRS involved </a:t>
            </a:r>
            <a:r>
              <a:rPr lang="en-US" sz="2800" dirty="0"/>
              <a:t>in both nuclear and nonnuclear operations</a:t>
            </a:r>
          </a:p>
          <a:p>
            <a:pPr lvl="2" indent="-457200">
              <a:buFont typeface="Arial"/>
              <a:buChar char="•"/>
            </a:pPr>
            <a:r>
              <a:rPr lang="en-US" dirty="0"/>
              <a:t>Early warning of a nuclear attack</a:t>
            </a:r>
          </a:p>
          <a:p>
            <a:pPr lvl="2" indent="-457200">
              <a:buFont typeface="Arial"/>
              <a:buChar char="•"/>
            </a:pPr>
            <a:r>
              <a:rPr lang="en-US" dirty="0"/>
              <a:t>SBIRS HEO detectors reportedly hosted by electronic-intelligence collection satellites</a:t>
            </a:r>
          </a:p>
          <a:p>
            <a:pPr lvl="2" indent="-457200">
              <a:buFont typeface="Arial"/>
              <a:buChar char="•"/>
            </a:pPr>
            <a:r>
              <a:rPr lang="en-US" dirty="0"/>
              <a:t>Nonnuclear ballistic missile defense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Even limited strikes could undermine nuclear early-warning capability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Polar early-warning represents a single-point vulnerability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Potential SSBN patrol </a:t>
            </a:r>
            <a:r>
              <a:rPr lang="en-US" sz="2000" dirty="0" smtClean="0"/>
              <a:t>in N Atlantic areas </a:t>
            </a:r>
            <a:r>
              <a:rPr lang="en-US" sz="2000" dirty="0"/>
              <a:t>represent a dual-point vulnerability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Dual phenomenology means </a:t>
            </a:r>
            <a:r>
              <a:rPr lang="en-US" sz="2800" dirty="0" smtClean="0"/>
              <a:t>there </a:t>
            </a:r>
            <a:r>
              <a:rPr lang="en-US" sz="2800" dirty="0"/>
              <a:t>is no redundancy at a systems level</a:t>
            </a:r>
          </a:p>
          <a:p>
            <a:pPr lvl="2" indent="-457200">
              <a:buFont typeface="Arial"/>
              <a:buChar char="•"/>
            </a:pPr>
            <a:endParaRPr lang="en-US" sz="2800" dirty="0"/>
          </a:p>
          <a:p>
            <a:pPr lvl="2" indent="-457200">
              <a:buFont typeface="Arial"/>
              <a:buChar char="•"/>
            </a:pPr>
            <a:endParaRPr lang="en-US" sz="2800" dirty="0"/>
          </a:p>
          <a:p>
            <a:pPr lvl="1" indent="-457200">
              <a:buFont typeface="Arial"/>
              <a:buChar char="•"/>
            </a:pPr>
            <a:endParaRPr lang="en-US" sz="2800" dirty="0"/>
          </a:p>
          <a:p>
            <a:pPr lvl="2" indent="-457200">
              <a:buFont typeface="Arial"/>
              <a:buChar char="•"/>
            </a:pPr>
            <a:endParaRPr lang="en-US" sz="2800" dirty="0"/>
          </a:p>
          <a:p>
            <a:pPr marL="0"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38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Basic approaches to risk reduction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31131"/>
            <a:ext cx="899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/>
              <a:t>Reducing the likelihood of attack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Need to shape adversary perceptions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Necessarily acknowledged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Reducing the consequences of attack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No need to shape adversary perceptions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Possibly secret</a:t>
            </a:r>
          </a:p>
          <a:p>
            <a:pPr lvl="1" indent="-457200">
              <a:buFont typeface="Arial"/>
              <a:buChar char="•"/>
            </a:pPr>
            <a:r>
              <a:rPr lang="en-US" sz="2800" dirty="0"/>
              <a:t>These objectives can be in </a:t>
            </a:r>
            <a:r>
              <a:rPr lang="en-US" sz="2800" dirty="0" smtClean="0"/>
              <a:t>tension</a:t>
            </a:r>
            <a:endParaRPr lang="en-US" sz="2800" dirty="0"/>
          </a:p>
          <a:p>
            <a:pPr lvl="2" indent="-457200">
              <a:buFont typeface="Arial"/>
              <a:buChar char="•"/>
            </a:pPr>
            <a:r>
              <a:rPr lang="en-US" sz="2000" dirty="0"/>
              <a:t>Entanglement as a deliberate strategy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Counter example: Building more </a:t>
            </a:r>
            <a:r>
              <a:rPr lang="en-US" sz="2000" dirty="0" smtClean="0"/>
              <a:t>systems</a:t>
            </a:r>
          </a:p>
          <a:p>
            <a:pPr lvl="1" indent="-457200">
              <a:buFont typeface="Arial"/>
              <a:buChar char="•"/>
            </a:pPr>
            <a:endParaRPr lang="en-US" sz="2000" dirty="0" smtClean="0"/>
          </a:p>
          <a:p>
            <a:pPr lvl="1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977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Reducing the likelihood of attack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1354931"/>
            <a:ext cx="929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 smtClean="0"/>
              <a:t>Disaggregation of early warning impossible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Dual-capable missiles</a:t>
            </a:r>
          </a:p>
          <a:p>
            <a:pPr lvl="1" indent="-457200">
              <a:buFont typeface="Arial"/>
              <a:buChar char="•"/>
            </a:pPr>
            <a:r>
              <a:rPr lang="en-US" sz="2800" dirty="0" smtClean="0"/>
              <a:t>Dispersed supplements to SBIRS with capability limitations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Hosted system, </a:t>
            </a:r>
            <a:r>
              <a:rPr lang="en-US" sz="2000" dirty="0" err="1" smtClean="0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 AFSATCOM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Challenge of convincing adversaries about limitations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Risk of weakening deterrence of attacks against SBIRS</a:t>
            </a:r>
            <a:endParaRPr lang="en-US" sz="2000" dirty="0" smtClean="0"/>
          </a:p>
          <a:p>
            <a:pPr lvl="1" indent="-457200">
              <a:buFont typeface="Arial"/>
              <a:buChar char="•"/>
            </a:pPr>
            <a:r>
              <a:rPr lang="en-US" sz="2800" dirty="0" smtClean="0"/>
              <a:t>Small</a:t>
            </a:r>
            <a:r>
              <a:rPr lang="en-US" sz="2800" dirty="0"/>
              <a:t>, low resolution, dispersed </a:t>
            </a:r>
            <a:r>
              <a:rPr lang="en-US" sz="2800" dirty="0" smtClean="0"/>
              <a:t>detectors</a:t>
            </a:r>
            <a:endParaRPr lang="en-US" sz="2000" dirty="0" smtClean="0"/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More </a:t>
            </a:r>
            <a:r>
              <a:rPr lang="en-US" sz="2000" dirty="0"/>
              <a:t>useful for early warning than BMD or other missions</a:t>
            </a:r>
          </a:p>
          <a:p>
            <a:pPr lvl="1" indent="-457200">
              <a:buFont typeface="Arial"/>
              <a:buChar char="•"/>
            </a:pPr>
            <a:r>
              <a:rPr lang="en-US" sz="2800" dirty="0" err="1" smtClean="0"/>
              <a:t>Exo</a:t>
            </a:r>
            <a:r>
              <a:rPr lang="en-US" sz="2800" dirty="0"/>
              <a:t>-</a:t>
            </a:r>
            <a:r>
              <a:rPr lang="en-US" sz="2800" dirty="0" smtClean="0"/>
              <a:t>atmospheric missile </a:t>
            </a:r>
            <a:r>
              <a:rPr lang="en-US" sz="2800" dirty="0"/>
              <a:t>detectors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Tuned to IR frequency that is absorbed by the </a:t>
            </a:r>
            <a:r>
              <a:rPr lang="en-US" sz="2000" dirty="0" smtClean="0"/>
              <a:t>atmosphere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Only able to detect long-range missiles</a:t>
            </a:r>
            <a:endParaRPr lang="en-US" sz="2000" dirty="0"/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1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902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357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Reducing the consequences of attack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1431131"/>
            <a:ext cx="9296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800" dirty="0" smtClean="0"/>
              <a:t>Medium resolution, dispersed detectors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Hosted system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Open alternative to SBIRS (trade redundancy for capability)</a:t>
            </a:r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Secret supplement to SBIRS (challenge to keep secret)</a:t>
            </a:r>
          </a:p>
          <a:p>
            <a:pPr lvl="1" indent="-457200">
              <a:buFont typeface="Arial"/>
              <a:buChar char="•"/>
            </a:pPr>
            <a:r>
              <a:rPr lang="en-US" sz="2800" dirty="0" smtClean="0"/>
              <a:t>Weather </a:t>
            </a:r>
            <a:r>
              <a:rPr lang="en-US" sz="2800" dirty="0"/>
              <a:t>satellite back-up</a:t>
            </a:r>
            <a:endParaRPr lang="en-US" sz="2000" dirty="0"/>
          </a:p>
          <a:p>
            <a:pPr lvl="2" indent="-457200">
              <a:buFont typeface="Arial"/>
              <a:buChar char="•"/>
            </a:pPr>
            <a:r>
              <a:rPr lang="en-US" sz="2000" dirty="0" smtClean="0"/>
              <a:t>Secret supplement to SBIRS</a:t>
            </a:r>
            <a:endParaRPr lang="en-US" sz="2000" dirty="0"/>
          </a:p>
          <a:p>
            <a:pPr lvl="2" indent="-457200">
              <a:buFont typeface="Arial"/>
              <a:buChar char="•"/>
            </a:pPr>
            <a:r>
              <a:rPr lang="en-US" sz="2000" dirty="0"/>
              <a:t>Probably need to build the right frequency band into future satellites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Allied weather satellites best placed</a:t>
            </a:r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2" indent="-457200">
              <a:buFont typeface="Arial"/>
              <a:buChar char="•"/>
            </a:pPr>
            <a:endParaRPr lang="en-US" sz="2000" dirty="0"/>
          </a:p>
          <a:p>
            <a:pPr lvl="1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829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414</Words>
  <Application>Microsoft Office PowerPoint</Application>
  <PresentationFormat>Custom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Griffith</dc:creator>
  <cp:lastModifiedBy>James Acton</cp:lastModifiedBy>
  <cp:revision>59</cp:revision>
  <dcterms:created xsi:type="dcterms:W3CDTF">2013-06-25T12:33:21Z</dcterms:created>
  <dcterms:modified xsi:type="dcterms:W3CDTF">2018-04-18T13:52:01Z</dcterms:modified>
</cp:coreProperties>
</file>