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8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5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8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7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8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7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2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9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1DC56-D679-4B9E-85C8-DE86A129602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D39A-E0E7-4D0F-BF5B-BE8D1B486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3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Afghanistan-Pakistan Relations: Sources and Outlook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Karl </a:t>
            </a:r>
            <a:r>
              <a:rPr lang="en-US" sz="2400" b="1" dirty="0" err="1" smtClean="0">
                <a:solidFill>
                  <a:schemeClr val="tx1"/>
                </a:solidFill>
              </a:rPr>
              <a:t>Kaltenthaler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Department of Political Science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University of Akron and Case Western Reserve University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912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The Way Forward for Pakistan and Afghanistan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Pakistan views the situation as one of existential importance</a:t>
            </a:r>
          </a:p>
          <a:p>
            <a:pPr lvl="1"/>
            <a:r>
              <a:rPr lang="en-US" sz="2400" dirty="0" smtClean="0"/>
              <a:t>It will not abandon its support for the Afghan Taliban</a:t>
            </a:r>
          </a:p>
          <a:p>
            <a:pPr lvl="1"/>
            <a:r>
              <a:rPr lang="en-US" sz="2400" dirty="0" smtClean="0"/>
              <a:t>It does not matter how much pressure the US and others exert on it</a:t>
            </a:r>
          </a:p>
          <a:p>
            <a:pPr lvl="1"/>
            <a:r>
              <a:rPr lang="en-US" sz="2400" dirty="0" smtClean="0"/>
              <a:t>Presently-configured Afghanistan represents an existential threat to Pakistan</a:t>
            </a:r>
          </a:p>
          <a:p>
            <a:pPr lvl="1"/>
            <a:r>
              <a:rPr lang="en-US" sz="2400" dirty="0" smtClean="0"/>
              <a:t>Pakistani military-intelligence leaders would rather “eat grass” than allow India to take a permanent, unmolested foothold in Afghanistan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9774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Implications for the US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Confidence-building measures from the Afghan side will do little</a:t>
            </a:r>
          </a:p>
          <a:p>
            <a:r>
              <a:rPr lang="en-US" sz="2800" b="1" dirty="0" smtClean="0"/>
              <a:t>Security guarantees from the US will not be trusted by Pakistan</a:t>
            </a:r>
            <a:endParaRPr lang="en-US" sz="2800" dirty="0" smtClean="0"/>
          </a:p>
          <a:p>
            <a:r>
              <a:rPr lang="en-US" sz="2800" b="1" dirty="0" smtClean="0"/>
              <a:t>Ways to reduce the Afghanistan-Pakistan security dilemma:</a:t>
            </a:r>
          </a:p>
          <a:p>
            <a:pPr lvl="1"/>
            <a:r>
              <a:rPr lang="en-US" sz="2400" dirty="0" smtClean="0"/>
              <a:t>A stabilized, neutral, Afghanistan that drops its claims to Pashtuns in Pakistan</a:t>
            </a:r>
          </a:p>
          <a:p>
            <a:pPr lvl="1"/>
            <a:r>
              <a:rPr lang="en-US" sz="2400" dirty="0" smtClean="0"/>
              <a:t>Serious movement toward a lasting peace between India and Pakistan</a:t>
            </a:r>
          </a:p>
          <a:p>
            <a:pPr lvl="1"/>
            <a:r>
              <a:rPr lang="en-US" sz="2400" dirty="0" smtClean="0"/>
              <a:t>These are very unlikely to occur in the near term, even with US diplomacy backing them</a:t>
            </a:r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2850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A Brief Summary of the Present State of Afghan-Pakistan Relations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Afghanistan and Pakistan are locked into a complex security dilemma</a:t>
            </a:r>
          </a:p>
          <a:p>
            <a:pPr lvl="1"/>
            <a:r>
              <a:rPr lang="en-US" sz="2400" dirty="0" smtClean="0"/>
              <a:t>There is very little trust</a:t>
            </a:r>
          </a:p>
          <a:p>
            <a:pPr lvl="1"/>
            <a:r>
              <a:rPr lang="en-US" sz="2400" dirty="0" smtClean="0"/>
              <a:t>Both countries view the other as a crucial security threat</a:t>
            </a:r>
          </a:p>
          <a:p>
            <a:pPr lvl="1"/>
            <a:r>
              <a:rPr lang="en-US" sz="2400" dirty="0" smtClean="0"/>
              <a:t>Attempts to improve relations by both sides have failed</a:t>
            </a:r>
          </a:p>
          <a:p>
            <a:pPr lvl="1"/>
            <a:r>
              <a:rPr lang="en-US" sz="2400" dirty="0" smtClean="0"/>
              <a:t>These attempts fail because of the multiple, deeply-rooted reasons why the countries distrust each 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171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Sources of the Afghanistan-Pakistan Security Dilemma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Afghanistan does not recognize the Durand Line as the official border with Pakistan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800" b="1" dirty="0" smtClean="0"/>
              <a:t>Afghanistan sees itself as the home of the Pashtuns, who are split between the two countries</a:t>
            </a:r>
          </a:p>
          <a:p>
            <a:pPr lvl="1"/>
            <a:r>
              <a:rPr lang="en-US" sz="2400" dirty="0" smtClean="0"/>
              <a:t>Pakistan deeply fears Pashtun nationalism</a:t>
            </a:r>
          </a:p>
          <a:p>
            <a:pPr lvl="1"/>
            <a:r>
              <a:rPr lang="en-US" sz="2400" dirty="0" smtClean="0"/>
              <a:t>Afghanistan has fostered Pashtun nationalism in Pakistan from time to time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52782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Afghanistan-Pakistan Ethnic Population Distribution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0"/>
            <a:ext cx="6400800" cy="4906963"/>
          </a:xfrm>
        </p:spPr>
      </p:pic>
    </p:spTree>
    <p:extLst>
      <p:ext uri="{BB962C8B-B14F-4D97-AF65-F5344CB8AC3E}">
        <p14:creationId xmlns:p14="http://schemas.microsoft.com/office/powerpoint/2010/main" val="258458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Sources of the Afghanistan-Pakistan Security Dilemma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Afghanistan has traditionally been friendly with India</a:t>
            </a:r>
          </a:p>
          <a:p>
            <a:pPr lvl="1"/>
            <a:r>
              <a:rPr lang="en-US" sz="2400" dirty="0"/>
              <a:t>Taliban rule was an </a:t>
            </a:r>
            <a:r>
              <a:rPr lang="en-US" sz="2400" dirty="0" smtClean="0"/>
              <a:t>exception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b="1" dirty="0" smtClean="0"/>
              <a:t>Afghanistan </a:t>
            </a:r>
            <a:r>
              <a:rPr lang="en-US" sz="2800" b="1" dirty="0" smtClean="0"/>
              <a:t>now has several anti-Pakistan groups operating from its side of the border</a:t>
            </a:r>
          </a:p>
          <a:p>
            <a:pPr lvl="1"/>
            <a:r>
              <a:rPr lang="en-US" sz="2400" dirty="0" err="1" smtClean="0"/>
              <a:t>Tehrik</a:t>
            </a:r>
            <a:r>
              <a:rPr lang="en-US" sz="2400" dirty="0" smtClean="0"/>
              <a:t>-e-Taliban Pakistan (Pakistani Taliban)</a:t>
            </a:r>
          </a:p>
          <a:p>
            <a:pPr lvl="1"/>
            <a:r>
              <a:rPr lang="en-US" sz="2400" dirty="0" smtClean="0"/>
              <a:t>Balochi nationalist militant organizations</a:t>
            </a:r>
          </a:p>
          <a:p>
            <a:pPr lvl="1"/>
            <a:r>
              <a:rPr lang="en-US" sz="2400" dirty="0" smtClean="0"/>
              <a:t>ISIS in Afghanistan (Islamic State-Khorasan)</a:t>
            </a:r>
          </a:p>
          <a:p>
            <a:pPr lvl="1"/>
            <a:endParaRPr lang="en-US" sz="2400" dirty="0"/>
          </a:p>
          <a:p>
            <a:r>
              <a:rPr lang="en-US" sz="2800" b="1" dirty="0"/>
              <a:t>L</a:t>
            </a:r>
            <a:r>
              <a:rPr lang="en-US" sz="2800" b="1" dirty="0" smtClean="0"/>
              <a:t>arge US military and intel presence in Afghanistan</a:t>
            </a:r>
          </a:p>
          <a:p>
            <a:pPr lvl="1"/>
            <a:r>
              <a:rPr lang="en-US" sz="2400" dirty="0" smtClean="0"/>
              <a:t>Pakistan deeply distrusts US intentions in Afghanistan and toward itself</a:t>
            </a:r>
          </a:p>
          <a:p>
            <a:pPr lvl="1"/>
            <a:r>
              <a:rPr lang="en-US" sz="2400" dirty="0" smtClean="0"/>
              <a:t>The US interests do not line up with those of Pakistan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1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Insurgents Areas of Operations in Afghanistan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https://foreignpolicymag.files.wordpress.com/2015/02/800px-insurgent_regions_in_afghanistan_and_pakistan.jpg?w=800&amp;h=614&amp;crop=0,0,0,8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66294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28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Sources of the Afghanistan-Pakistan Security Dilemma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Pakistan has an active mixed modality campaign to topple the Afghan government and have it replaced by the Taliban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Pakistan actively supports the:</a:t>
            </a:r>
          </a:p>
          <a:p>
            <a:pPr lvl="1"/>
            <a:r>
              <a:rPr lang="en-US" sz="2400" dirty="0" smtClean="0"/>
              <a:t>Quetta </a:t>
            </a:r>
            <a:r>
              <a:rPr lang="en-US" sz="2400" dirty="0" err="1" smtClean="0"/>
              <a:t>Shura</a:t>
            </a:r>
            <a:r>
              <a:rPr lang="en-US" sz="2400" dirty="0" smtClean="0"/>
              <a:t> Taliban</a:t>
            </a:r>
          </a:p>
          <a:p>
            <a:pPr lvl="1"/>
            <a:r>
              <a:rPr lang="en-US" sz="2400" dirty="0" err="1" smtClean="0"/>
              <a:t>Haqqani</a:t>
            </a:r>
            <a:r>
              <a:rPr lang="en-US" sz="2400" dirty="0" smtClean="0"/>
              <a:t> Network</a:t>
            </a:r>
          </a:p>
          <a:p>
            <a:pPr lvl="1"/>
            <a:r>
              <a:rPr lang="en-US" sz="2400" dirty="0" smtClean="0"/>
              <a:t>Other anti-Afghan regime elements</a:t>
            </a:r>
          </a:p>
          <a:p>
            <a:pPr lvl="1"/>
            <a:r>
              <a:rPr lang="en-US" sz="2400" dirty="0" smtClean="0"/>
              <a:t>Pakistani jihadi groups that operate in Afghanistan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239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Sources of the Afghanistan-Pakistan Security Dilemma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Supporting the Taliban serves several purposes for Pakistan:</a:t>
            </a:r>
          </a:p>
          <a:p>
            <a:pPr lvl="1"/>
            <a:r>
              <a:rPr lang="en-US" sz="2400" dirty="0" smtClean="0"/>
              <a:t>Undermines Pashtun nationalism by offering militant Islamism in its place</a:t>
            </a:r>
          </a:p>
          <a:p>
            <a:pPr lvl="1"/>
            <a:r>
              <a:rPr lang="en-US" sz="2400" dirty="0" smtClean="0"/>
              <a:t>Keeps Afghanistan weak and on its heels</a:t>
            </a:r>
          </a:p>
          <a:p>
            <a:pPr lvl="1"/>
            <a:r>
              <a:rPr lang="en-US" sz="2400" dirty="0" smtClean="0"/>
              <a:t>Will hopefully result in a new Taliban government that will keep out Indian, US, Iranian, and Russian influence</a:t>
            </a:r>
          </a:p>
          <a:p>
            <a:pPr lvl="1"/>
            <a:r>
              <a:rPr lang="en-US" sz="2400" dirty="0" smtClean="0"/>
              <a:t>Avoiding Indian encirclement is most important goal</a:t>
            </a:r>
          </a:p>
          <a:p>
            <a:pPr lvl="1"/>
            <a:r>
              <a:rPr lang="en-US" sz="2400" dirty="0" smtClean="0"/>
              <a:t>A pro-Pakistan Afghanistan also provides strategic depth for Pakistan</a:t>
            </a:r>
          </a:p>
          <a:p>
            <a:pPr lvl="1"/>
            <a:r>
              <a:rPr lang="en-US" sz="2400" dirty="0" smtClean="0"/>
              <a:t>Pakistan does not want chaos in Afghanistan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8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The Way Forward for Pakistan and Afghanistan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Taliban is not winning nor is it losing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Pakistan </a:t>
            </a:r>
            <a:r>
              <a:rPr lang="en-US" sz="2800" b="1" dirty="0" smtClean="0"/>
              <a:t>will not abandon its efforts in Afghanistan</a:t>
            </a:r>
          </a:p>
          <a:p>
            <a:pPr lvl="1"/>
            <a:r>
              <a:rPr lang="en-US" sz="2400" dirty="0" smtClean="0"/>
              <a:t>A destabilized Afghanistan is better than one that is safe for India to use against Pakistan</a:t>
            </a:r>
          </a:p>
          <a:p>
            <a:pPr lvl="1"/>
            <a:r>
              <a:rPr lang="en-US" sz="2400" dirty="0" smtClean="0"/>
              <a:t>Pashtuns could turn away from Islamism toward nationalism</a:t>
            </a:r>
          </a:p>
          <a:p>
            <a:pPr lvl="1"/>
            <a:r>
              <a:rPr lang="en-US" sz="2400" dirty="0" smtClean="0"/>
              <a:t>Pakistani jihadi groups could turn against the Pakistani state</a:t>
            </a:r>
          </a:p>
          <a:p>
            <a:pPr lvl="1"/>
            <a:endParaRPr lang="en-US" sz="2400" dirty="0" smtClean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8190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552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Afghanistan-Pakistan Relations: Sources and Outlook</vt:lpstr>
      <vt:lpstr>A Brief Summary of the Present State of Afghan-Pakistan Relations </vt:lpstr>
      <vt:lpstr>Sources of the Afghanistan-Pakistan Security Dilemma</vt:lpstr>
      <vt:lpstr>Afghanistan-Pakistan Ethnic Population Distribution</vt:lpstr>
      <vt:lpstr>Sources of the Afghanistan-Pakistan Security Dilemma (Continued)</vt:lpstr>
      <vt:lpstr>Insurgents Areas of Operations in Afghanistan</vt:lpstr>
      <vt:lpstr>Sources of the Afghanistan-Pakistan Security Dilemma (Continued)</vt:lpstr>
      <vt:lpstr>Sources of the Afghanistan-Pakistan Security Dilemma (Continued)</vt:lpstr>
      <vt:lpstr>The Way Forward for Pakistan and Afghanistan</vt:lpstr>
      <vt:lpstr>The Way Forward for Pakistan and Afghanistan (Continued)</vt:lpstr>
      <vt:lpstr>Implications for the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Afghanistan-Pakistan Relations: Security Implications for the US</dc:title>
  <dc:creator>Owner</dc:creator>
  <cp:lastModifiedBy>Owner</cp:lastModifiedBy>
  <cp:revision>14</cp:revision>
  <dcterms:created xsi:type="dcterms:W3CDTF">2018-05-04T15:30:49Z</dcterms:created>
  <dcterms:modified xsi:type="dcterms:W3CDTF">2018-05-04T19:29:10Z</dcterms:modified>
</cp:coreProperties>
</file>