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70" r:id="rId8"/>
    <p:sldId id="260" r:id="rId9"/>
    <p:sldId id="261" r:id="rId10"/>
    <p:sldId id="262" r:id="rId11"/>
    <p:sldId id="271" r:id="rId12"/>
    <p:sldId id="263" r:id="rId13"/>
    <p:sldId id="264" r:id="rId14"/>
    <p:sldId id="265" r:id="rId15"/>
    <p:sldId id="266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360"/>
    <p:restoredTop sz="94629"/>
  </p:normalViewPr>
  <p:slideViewPr>
    <p:cSldViewPr snapToGrid="0" snapToObjects="1">
      <p:cViewPr varScale="1">
        <p:scale>
          <a:sx n="100" d="100"/>
          <a:sy n="100" d="100"/>
        </p:scale>
        <p:origin x="1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0CC8-FE53-F24A-AC59-F64B99817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93913"/>
            <a:ext cx="9448800" cy="2634588"/>
          </a:xfrm>
        </p:spPr>
        <p:txBody>
          <a:bodyPr>
            <a:normAutofit/>
          </a:bodyPr>
          <a:lstStyle/>
          <a:p>
            <a:r>
              <a:rPr lang="en-US" sz="3100" dirty="0"/>
              <a:t>Outer Space in the Media Space: Russian &amp; Chinese News Media Presentations of the Commercialization and Militarization of the Space Domain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76825-1267-CA46-8764-BC2C45DAE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456634"/>
          </a:xfrm>
        </p:spPr>
        <p:txBody>
          <a:bodyPr>
            <a:normAutofit/>
          </a:bodyPr>
          <a:lstStyle/>
          <a:p>
            <a:r>
              <a:rPr lang="en-US" dirty="0"/>
              <a:t>Skye Cooley, Ph.D. Oklahoma State University</a:t>
            </a:r>
          </a:p>
          <a:p>
            <a:r>
              <a:rPr lang="en-US" dirty="0"/>
              <a:t>Randy </a:t>
            </a:r>
            <a:r>
              <a:rPr lang="en-US" dirty="0" err="1"/>
              <a:t>Kluver</a:t>
            </a:r>
            <a:r>
              <a:rPr lang="en-US" dirty="0"/>
              <a:t>, Dean, Oklahoma State University</a:t>
            </a:r>
          </a:p>
          <a:p>
            <a:r>
              <a:rPr lang="en-US" dirty="0"/>
              <a:t>Ethan Stokes, Ph.D. University of Alabama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1316E-B755-F84D-8AEB-389BC777DE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7" y="5088835"/>
            <a:ext cx="1299196" cy="13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1A21-B5CD-B945-B679-1CC12A17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Russian Space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C4B7E-F243-EB41-9519-B40CE37B5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Clear Purpose- Economic development and defense of rights to space.</a:t>
            </a:r>
          </a:p>
          <a:p>
            <a:endParaRPr lang="en-US" dirty="0"/>
          </a:p>
          <a:p>
            <a:r>
              <a:rPr lang="en-US" dirty="0"/>
              <a:t>Legitimacy- Actions are legal, consistent with international norms, working with partner nations.</a:t>
            </a:r>
          </a:p>
          <a:p>
            <a:endParaRPr lang="en-US" dirty="0"/>
          </a:p>
          <a:p>
            <a:r>
              <a:rPr lang="en-US" dirty="0"/>
              <a:t>Promise of Success- A space leader, new technologies and weapons ensure victory.</a:t>
            </a:r>
          </a:p>
          <a:p>
            <a:endParaRPr lang="en-US" dirty="0"/>
          </a:p>
          <a:p>
            <a:r>
              <a:rPr lang="en-US" dirty="0"/>
              <a:t>Consistent- Few counter narratives to persistent presentation of Russian role in outer space.</a:t>
            </a:r>
          </a:p>
          <a:p>
            <a:endParaRPr lang="en-US" dirty="0"/>
          </a:p>
          <a:p>
            <a:r>
              <a:rPr lang="en-US" dirty="0"/>
              <a:t>Fit- Match with Russian historical space exploration, cultural ingenuity, </a:t>
            </a:r>
          </a:p>
          <a:p>
            <a:pPr marL="0" indent="0">
              <a:buNone/>
            </a:pPr>
            <a:r>
              <a:rPr lang="en-US" dirty="0"/>
              <a:t>	and known enemy. 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4963E6C-06D1-B540-A85E-D99812868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1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BE61-4007-9D42-AF8A-5BB87ED0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People’s Republic of China in Outer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432DE-73C3-5F4D-B116-47846C85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dirty="0"/>
              <a:t>One Throne to Rule Them All…</a:t>
            </a:r>
          </a:p>
          <a:p>
            <a:endParaRPr lang="en-US" dirty="0"/>
          </a:p>
          <a:p>
            <a:r>
              <a:rPr lang="en-US" dirty="0"/>
              <a:t>Threat of global war and nuclear tensions.</a:t>
            </a:r>
          </a:p>
          <a:p>
            <a:endParaRPr lang="en-US" dirty="0"/>
          </a:p>
          <a:p>
            <a:r>
              <a:rPr lang="en-US" dirty="0"/>
              <a:t>U.S. as reckless instigator.</a:t>
            </a:r>
          </a:p>
          <a:p>
            <a:endParaRPr lang="en-US" dirty="0"/>
          </a:p>
          <a:p>
            <a:r>
              <a:rPr lang="en-US" dirty="0"/>
              <a:t>PRC…House of Stark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BC3CD0-F5DD-D646-9480-B36D5BD3A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9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01B7-25BA-C74B-AF8B-6552E5C5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People’s Republic of China in Outer Space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7B37A3-4CC4-094E-B8D3-873694683CB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16" y="2005680"/>
            <a:ext cx="9366333" cy="441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36405E2-AB1D-1941-A0E9-0BDB62785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1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5905-E638-1247-BB30-CC6D5D95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Strategic Narratives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28F6-1FC2-3547-9C3D-9096805DA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 Narratives- Potential wars from reckless U.S. actions.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National Narratives- Strong defensive measures needed related to space. China as a technological leader in space.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International System Narratives- China leading global partnerships to normalize and demilitarize outer space.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8BA176B-3EF1-C443-8107-64B493425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5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3D16-1353-C741-A6E1-D364F426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Chinese Space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0CBB0-A11B-7245-98E1-AC53CDFB6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Clear Purpose- National defense through technology and geopolitical partnerships.</a:t>
            </a:r>
          </a:p>
          <a:p>
            <a:endParaRPr lang="en-US" dirty="0"/>
          </a:p>
          <a:p>
            <a:r>
              <a:rPr lang="en-US" dirty="0"/>
              <a:t>Legitimacy- Working to build partnerships for economic growth and military security with BRICS nations.</a:t>
            </a:r>
          </a:p>
          <a:p>
            <a:endParaRPr lang="en-US" dirty="0"/>
          </a:p>
          <a:p>
            <a:r>
              <a:rPr lang="en-US" dirty="0"/>
              <a:t>Promise of Success- Partnerships toward a more stable order, new technologies and weapons ensure defense.</a:t>
            </a:r>
          </a:p>
          <a:p>
            <a:endParaRPr lang="en-US" dirty="0"/>
          </a:p>
          <a:p>
            <a:r>
              <a:rPr lang="en-US" dirty="0"/>
              <a:t>Consistent- Repeatedly shows external dangers met by Chinese leadership and innovation.</a:t>
            </a:r>
          </a:p>
          <a:p>
            <a:endParaRPr lang="en-US" dirty="0"/>
          </a:p>
          <a:p>
            <a:r>
              <a:rPr lang="en-US" dirty="0"/>
              <a:t>Fit- Match with presentation of China as a rising power to replace U.S. </a:t>
            </a:r>
          </a:p>
          <a:p>
            <a:pPr marL="0" indent="0">
              <a:buNone/>
            </a:pPr>
            <a:r>
              <a:rPr lang="en-US" dirty="0"/>
              <a:t>	atop the global order. </a:t>
            </a:r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DB0B209-9F9D-AA46-8169-A93F202FA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7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07F9-A522-E34E-A898-43CC1E34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44B68-C590-E749-88DF-231A0D945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Military conceptions of outer space and space led developments drive coverage. </a:t>
            </a:r>
          </a:p>
          <a:p>
            <a:endParaRPr lang="en-US" dirty="0"/>
          </a:p>
          <a:p>
            <a:r>
              <a:rPr lang="en-US" dirty="0"/>
              <a:t>Commercial security and threats rarely mentioned.</a:t>
            </a:r>
          </a:p>
          <a:p>
            <a:endParaRPr lang="en-US" dirty="0"/>
          </a:p>
          <a:p>
            <a:r>
              <a:rPr lang="en-US" dirty="0"/>
              <a:t>Space as a marketplace. </a:t>
            </a:r>
          </a:p>
          <a:p>
            <a:endParaRPr lang="en-US" dirty="0"/>
          </a:p>
          <a:p>
            <a:r>
              <a:rPr lang="en-US" dirty="0"/>
              <a:t>War a part of the space conversation. 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37EA606-9008-8641-8457-B41A65942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1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FCC7-0298-0F46-9C7A-2014F89B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573A4-A456-F746-9DC8-0ACA99C20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these stories tell us?</a:t>
            </a:r>
          </a:p>
          <a:p>
            <a:pPr lvl="1"/>
            <a:r>
              <a:rPr lang="en-US" dirty="0"/>
              <a:t>Russia- Space as an economic life line and arena of strength.</a:t>
            </a:r>
          </a:p>
          <a:p>
            <a:pPr lvl="1"/>
            <a:r>
              <a:rPr lang="en-US" dirty="0"/>
              <a:t>China- Space as providing for coalition building and Chinese global leadership.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Important insights into the narrative frameworks</a:t>
            </a:r>
          </a:p>
          <a:p>
            <a:pPr lvl="1"/>
            <a:r>
              <a:rPr lang="en-US" dirty="0"/>
              <a:t>U.S. Shown as non-cooperative and aggressive.</a:t>
            </a:r>
          </a:p>
          <a:p>
            <a:pPr lvl="1"/>
            <a:r>
              <a:rPr lang="en-US" dirty="0"/>
              <a:t>Focus on threats and chaotic world order to justify space domain goals. </a:t>
            </a:r>
          </a:p>
          <a:p>
            <a:pPr lvl="1"/>
            <a:r>
              <a:rPr lang="en-US" dirty="0"/>
              <a:t>Leaders in space, commercially cooperative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FF1B767-7B96-F440-9A61-F86DA3C8C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5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FCC7-0298-0F46-9C7A-2014F89B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573A4-A456-F746-9DC8-0ACA99C20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Continuation of previous findings</a:t>
            </a:r>
          </a:p>
          <a:p>
            <a:endParaRPr lang="en-US" dirty="0"/>
          </a:p>
          <a:p>
            <a:r>
              <a:rPr lang="en-US" dirty="0"/>
              <a:t>Russia searching for identity amid economic constrictions</a:t>
            </a:r>
          </a:p>
          <a:p>
            <a:endParaRPr lang="en-US" dirty="0"/>
          </a:p>
          <a:p>
            <a:r>
              <a:rPr lang="en-US" dirty="0"/>
              <a:t>China as continually presenting itself as the leader of the new world order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FF1B767-7B96-F440-9A61-F86DA3C8C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DDBC-93C4-6C4B-975D-22E2D589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FD88E7-9701-5547-B264-3A0EC6ED7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722" y="5051603"/>
            <a:ext cx="1368732" cy="1412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1CED6D-93F8-A14B-9807-7338C53674E1}"/>
              </a:ext>
            </a:extLst>
          </p:cNvPr>
          <p:cNvSpPr txBox="1"/>
          <p:nvPr/>
        </p:nvSpPr>
        <p:spPr>
          <a:xfrm>
            <a:off x="1073427" y="1908313"/>
            <a:ext cx="88855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Importance of Narrative and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Russian Story of Outer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Chinese Story of Outer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Statistical 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Conclusions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5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BC90-7C04-E348-8E6E-769315B3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8084-4D98-B14A-B628-45411EDA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u="sng" dirty="0"/>
              <a:t>do not </a:t>
            </a:r>
            <a:r>
              <a:rPr lang="en-US" dirty="0"/>
              <a:t>study reality.</a:t>
            </a:r>
          </a:p>
          <a:p>
            <a:endParaRPr lang="en-US" dirty="0"/>
          </a:p>
          <a:p>
            <a:r>
              <a:rPr lang="en-US" dirty="0"/>
              <a:t>What is real, what is “truth,” in our terms is simply common agreement.</a:t>
            </a:r>
          </a:p>
          <a:p>
            <a:endParaRPr lang="en-US" dirty="0"/>
          </a:p>
          <a:p>
            <a:r>
              <a:rPr lang="en-US" dirty="0"/>
              <a:t>Humans understand the world through story, we form identity, agreement, and ultimately truth, though storytelling. </a:t>
            </a:r>
          </a:p>
          <a:p>
            <a:endParaRPr lang="en-US" dirty="0"/>
          </a:p>
          <a:p>
            <a:r>
              <a:rPr lang="en-US" dirty="0"/>
              <a:t>We share stories to create shared understandings of reality.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B0C462-2E42-F147-ACB4-297ACB47E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893" y="5074972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0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AB5A-27FD-6F46-8FB7-51E18D9B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FAFA4-311D-1E43-A668-41B32DF36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Stories, and created truth, in a world of mass media immersion. </a:t>
            </a:r>
          </a:p>
          <a:p>
            <a:endParaRPr lang="en-US" dirty="0"/>
          </a:p>
          <a:p>
            <a:r>
              <a:rPr lang="en-US" dirty="0"/>
              <a:t>Post truth media environment with non-discursive consumption of information.</a:t>
            </a:r>
          </a:p>
          <a:p>
            <a:endParaRPr lang="en-US" dirty="0"/>
          </a:p>
          <a:p>
            <a:r>
              <a:rPr lang="en-US" dirty="0"/>
              <a:t>Narrative elements of a good story.</a:t>
            </a:r>
          </a:p>
          <a:p>
            <a:endParaRPr lang="en-US" dirty="0"/>
          </a:p>
          <a:p>
            <a:r>
              <a:rPr lang="en-US" dirty="0"/>
              <a:t>States with more control over media systems have more power </a:t>
            </a:r>
          </a:p>
          <a:p>
            <a:pPr marL="0" indent="0">
              <a:buNone/>
            </a:pPr>
            <a:r>
              <a:rPr lang="en-US" dirty="0"/>
              <a:t>	to create truth through story- advantages and disadvantages.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8F6355-1A01-6547-BFE8-C1D21196C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BE61-4007-9D42-AF8A-5BB87ED0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432DE-73C3-5F4D-B116-47846C85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dirty="0"/>
              <a:t>Analysis of Russian and Chinese news media from September 2017-April 2018 related to space domain.</a:t>
            </a:r>
          </a:p>
          <a:p>
            <a:endParaRPr lang="en-US" dirty="0"/>
          </a:p>
          <a:p>
            <a:r>
              <a:rPr lang="en-US" dirty="0"/>
              <a:t>Analysis of government released documents related to space domain dating back to 2014. </a:t>
            </a:r>
          </a:p>
          <a:p>
            <a:endParaRPr lang="en-US" dirty="0"/>
          </a:p>
          <a:p>
            <a:r>
              <a:rPr lang="en-US" dirty="0"/>
              <a:t>1,747 items harvested related to the space domain, 701 items analyzed.</a:t>
            </a:r>
          </a:p>
          <a:p>
            <a:r>
              <a:rPr lang="en-US" dirty="0"/>
              <a:t>39 Russian &amp; Chinese news </a:t>
            </a:r>
            <a:r>
              <a:rPr lang="en-US" dirty="0" err="1"/>
              <a:t>nedia</a:t>
            </a:r>
            <a:r>
              <a:rPr lang="en-US" dirty="0"/>
              <a:t> sources and government sources.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BC3CD0-F5DD-D646-9480-B36D5BD3A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5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BE61-4007-9D42-AF8A-5BB87ED0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432DE-73C3-5F4D-B116-47846C85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dirty="0"/>
              <a:t>Our source selection includes broadcast and news webpages from each nation.</a:t>
            </a:r>
          </a:p>
          <a:p>
            <a:endParaRPr lang="en-US" dirty="0"/>
          </a:p>
          <a:p>
            <a:r>
              <a:rPr lang="en-US" dirty="0"/>
              <a:t>Triangulation for broad view.</a:t>
            </a:r>
          </a:p>
          <a:p>
            <a:endParaRPr lang="en-US" dirty="0"/>
          </a:p>
          <a:p>
            <a:r>
              <a:rPr lang="en-US" dirty="0"/>
              <a:t>Analysts who know the language and the nation</a:t>
            </a:r>
          </a:p>
          <a:p>
            <a:endParaRPr lang="en-US" dirty="0"/>
          </a:p>
          <a:p>
            <a:r>
              <a:rPr lang="en-US" dirty="0"/>
              <a:t>Builds on other SMA research projects.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BC3CD0-F5DD-D646-9480-B36D5BD3A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4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BE61-4007-9D42-AF8A-5BB87ED0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In Outer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432DE-73C3-5F4D-B116-47846C85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dirty="0"/>
              <a:t>The Borsch is Strong with this One…</a:t>
            </a:r>
          </a:p>
          <a:p>
            <a:endParaRPr lang="en-US" dirty="0"/>
          </a:p>
          <a:p>
            <a:r>
              <a:rPr lang="en-US" dirty="0"/>
              <a:t>Promise of Hope.</a:t>
            </a:r>
          </a:p>
          <a:p>
            <a:endParaRPr lang="en-US" dirty="0"/>
          </a:p>
          <a:p>
            <a:r>
              <a:rPr lang="en-US" dirty="0"/>
              <a:t>Overcoming an Enemy.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BC3CD0-F5DD-D646-9480-B36D5BD3A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3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E495-39F2-2742-8903-7393EA8C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in Outer Space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CAF07D-83C2-A440-A5C1-D47EE03CF2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748" y="2193925"/>
            <a:ext cx="8706678" cy="433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99CB146-09AD-C748-91A9-46FDDCD31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7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AAC6-A122-9347-A2C1-D5ADEF47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Strategic Narratives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B7F4-D5CE-F347-A0CE-1B55B4AE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 Narratives- U.S. focus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National Narratives- Simply the Best…Better than All the Rest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International System Narratives- Global order set against Russia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F3863AB-BCB7-FD45-BF6B-68AEF8BE05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09" y="5011846"/>
            <a:ext cx="1368732" cy="14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8070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4890</TotalTime>
  <Words>676</Words>
  <Application>Microsoft Macintosh PowerPoint</Application>
  <PresentationFormat>Widescreen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Vapor Trail</vt:lpstr>
      <vt:lpstr>Outer Space in the Media Space: Russian &amp; Chinese News Media Presentations of the Commercialization and Militarization of the Space Domain </vt:lpstr>
      <vt:lpstr>Overview</vt:lpstr>
      <vt:lpstr>The Importance of Narrative</vt:lpstr>
      <vt:lpstr>The Importance of Narrative</vt:lpstr>
      <vt:lpstr>Method</vt:lpstr>
      <vt:lpstr>Method</vt:lpstr>
      <vt:lpstr>Russia In Outer Space</vt:lpstr>
      <vt:lpstr>Russia in Outer Space</vt:lpstr>
      <vt:lpstr>Russian Strategic Narratives</vt:lpstr>
      <vt:lpstr>The Russian Space Story</vt:lpstr>
      <vt:lpstr>People’s Republic of China in Outer Space</vt:lpstr>
      <vt:lpstr>People’s Republic of China in Outer Space</vt:lpstr>
      <vt:lpstr>Chinese Strategic Narratives</vt:lpstr>
      <vt:lpstr>The Chinese Space Story</vt:lpstr>
      <vt:lpstr>Statistical Analyses</vt:lpstr>
      <vt:lpstr>Wrapping Up</vt:lpstr>
      <vt:lpstr>Wrapping Up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48</cp:revision>
  <dcterms:created xsi:type="dcterms:W3CDTF">2018-05-02T15:19:23Z</dcterms:created>
  <dcterms:modified xsi:type="dcterms:W3CDTF">2018-05-07T03:15:25Z</dcterms:modified>
</cp:coreProperties>
</file>