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8" r:id="rId3"/>
    <p:sldId id="282" r:id="rId4"/>
    <p:sldId id="279" r:id="rId5"/>
    <p:sldId id="271" r:id="rId6"/>
    <p:sldId id="272" r:id="rId7"/>
    <p:sldId id="283" r:id="rId8"/>
    <p:sldId id="287" r:id="rId9"/>
    <p:sldId id="270" r:id="rId10"/>
    <p:sldId id="284" r:id="rId11"/>
    <p:sldId id="280" r:id="rId12"/>
    <p:sldId id="273" r:id="rId13"/>
    <p:sldId id="285" r:id="rId14"/>
    <p:sldId id="286" r:id="rId15"/>
    <p:sldId id="274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42" d="100"/>
          <a:sy n="42" d="100"/>
        </p:scale>
        <p:origin x="784" y="3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6/25/2018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6/25/2018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5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custom or tradition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BE12-7075-4CF4-B465-A8F608703511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3119-F33E-41AE-A649-ACD1D65053D1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B25-92D2-407F-8AEA-E8642B7129D3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FCEA-E243-44B9-9A4D-A5EBC233191A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368-73CF-4B1B-A245-382B23660059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42B-0013-415C-8698-A6BA10E993A4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617A-0C08-404E-BCDB-84CE9CB6215E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0687-3031-4563-9AAA-17414078A666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C47D-A8B9-4C6D-802C-524519684FA1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6E32-64D5-4B41-858F-803C0E173B6F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2641-F163-4545-8693-BC9AA15F082E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9F2980-E173-4430-AF55-08A11B3359A7}" type="datetime1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realism-intl-rela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KOREA STRATEGIC OUTCOMES:</a:t>
            </a:r>
            <a:br>
              <a:rPr lang="en-US" dirty="0"/>
            </a:br>
            <a:r>
              <a:rPr lang="en-US" sz="3200" dirty="0"/>
              <a:t>implications for </a:t>
            </a:r>
            <a:r>
              <a:rPr lang="en-US" sz="3200" dirty="0" err="1"/>
              <a:t>german</a:t>
            </a:r>
            <a:r>
              <a:rPr lang="en-US" sz="3200" dirty="0"/>
              <a:t>-speaking and east-central EUROPE (gs-ece)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R. Dorondo, Western Carolina University (STRATCOM Deterrence and Assurance Academic Alliance)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600" dirty="0"/>
              <a:t>gains for Russia from U.S.-DPRK summit and recent g-7 debacle: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2057400"/>
            <a:ext cx="9753600" cy="439102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2600" dirty="0"/>
              <a:t>In GS-ECE:</a:t>
            </a:r>
          </a:p>
          <a:p>
            <a:r>
              <a:rPr lang="en-US" sz="2600" dirty="0"/>
              <a:t>Russia supports a “freeze-for-freeze” in NE Asia, assuming that it holds. U.S. military activity and presence is thereby reduced.  Therefore…</a:t>
            </a:r>
          </a:p>
          <a:p>
            <a:r>
              <a:rPr lang="en-US" sz="2600" dirty="0"/>
              <a:t>Continued weakening of GS-ECE solidarity in face of conceivable “freeze-for-freeze” demands in the region? Russia’s historic geo-strategic advantage remains over and against U.S. transatlantic reinforcement. (There is already sometimes vocal GS-ECE criticism of US military activity and the European Deterrence Initiative, reinforced by the memory of the German-Soviet War 1941-1945.)</a:t>
            </a:r>
          </a:p>
          <a:p>
            <a:r>
              <a:rPr lang="en-US" sz="2600" dirty="0"/>
              <a:t>Russia is already well received by Moscow’s “Trojan horses.”</a:t>
            </a:r>
          </a:p>
          <a:p>
            <a:pPr marL="45720" indent="0">
              <a:buNone/>
            </a:pPr>
            <a:r>
              <a:rPr lang="en-US" sz="2600" dirty="0"/>
              <a:t>In NE Asia:</a:t>
            </a:r>
          </a:p>
          <a:p>
            <a:r>
              <a:rPr lang="en-US" sz="2600" dirty="0"/>
              <a:t>Russian/DPRK/PRC border stability is maintained. Diplomatic relations with both DPRK and ROK.</a:t>
            </a:r>
          </a:p>
          <a:p>
            <a:r>
              <a:rPr lang="en-US" sz="2600" dirty="0"/>
              <a:t>Russian trade with DPRK resumes if sanctions are lifted. Fifty percent of DPRK’s trade was with USSR during the 1970s and 1980s, though it is currently &lt;1%. (</a:t>
            </a:r>
            <a:r>
              <a:rPr lang="en-US" sz="2600" i="1" dirty="0"/>
              <a:t>SCMP</a:t>
            </a:r>
            <a:r>
              <a:rPr lang="en-US" sz="2600" dirty="0"/>
              <a:t>, 25.VI.18)</a:t>
            </a:r>
          </a:p>
          <a:p>
            <a:r>
              <a:rPr lang="en-US" sz="2600" dirty="0"/>
              <a:t>In 2015, South Korea ranked as Russia’s seventh-largest trading partner for exports and imports. (</a:t>
            </a:r>
            <a:r>
              <a:rPr lang="en-US" sz="2600" i="1" dirty="0"/>
              <a:t>National Interest</a:t>
            </a:r>
            <a:r>
              <a:rPr lang="en-US" sz="2600" dirty="0"/>
              <a:t>, 6.II.18)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MOSCOW’s Trojan horses? Putin’s Willing and unwilling benefactors…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/>
              <a:t>Germany: Former Chancellor Gerhard Schroeder, Northstream 2, </a:t>
            </a:r>
            <a:r>
              <a:rPr lang="en-US" sz="2000" i="1" dirty="0"/>
              <a:t>etc</a:t>
            </a:r>
            <a:r>
              <a:rPr lang="en-US" sz="2000" dirty="0"/>
              <a:t>.; Alternative for Germany (AfD); The Left Party (Die Linke). </a:t>
            </a:r>
          </a:p>
          <a:p>
            <a:r>
              <a:rPr lang="en-US" sz="2000" dirty="0"/>
              <a:t>Austria: Former Chancellor Alfred Gusenbauer, the “Habsburg group,” </a:t>
            </a:r>
            <a:r>
              <a:rPr lang="en-US" sz="2000" i="1" dirty="0"/>
              <a:t>etc</a:t>
            </a:r>
            <a:r>
              <a:rPr lang="en-US" sz="2000" dirty="0"/>
              <a:t>.; the Freedom Party of Austria (FPÖ).</a:t>
            </a:r>
          </a:p>
          <a:p>
            <a:r>
              <a:rPr lang="en-US" sz="2000" dirty="0"/>
              <a:t>Hungary: Prime Minister Viktor Orbán and Fidesz; Jobbik.</a:t>
            </a:r>
          </a:p>
          <a:p>
            <a:r>
              <a:rPr lang="en-US" sz="2000" dirty="0"/>
              <a:t>Czech Republic and Slovakia: President Miloš Zeman and PM Robert Fico, respectively. The latter resigned III.18 after the murder of a noted journalist (replaced by like-minded successor). </a:t>
            </a:r>
          </a:p>
          <a:p>
            <a:r>
              <a:rPr lang="en-US" sz="2000" dirty="0"/>
              <a:t>Also, </a:t>
            </a:r>
            <a:r>
              <a:rPr lang="en-US" sz="2000" i="1" dirty="0"/>
              <a:t>e.g.</a:t>
            </a:r>
            <a:r>
              <a:rPr lang="en-US" sz="2000" dirty="0"/>
              <a:t>, parties and leaders in France, the Netherlands, Italy, Greece, Denmark, </a:t>
            </a:r>
            <a:r>
              <a:rPr lang="en-US" sz="2000" i="1" dirty="0"/>
              <a:t>etc. </a:t>
            </a:r>
            <a:r>
              <a:rPr lang="en-US" sz="2000" dirty="0"/>
              <a:t>(but not generally in Poland and the Baltic States due to the memories of 1939-1989).</a:t>
            </a:r>
            <a:endParaRPr lang="en-US" sz="2000" i="1" dirty="0"/>
          </a:p>
          <a:p>
            <a:r>
              <a:rPr lang="en-US" sz="2000" dirty="0"/>
              <a:t>Migration crisis as important wedge-issue for Russian information-warfare, esp. in Germany, Austria, Poland, Hungary, the Czech Republic, and Slovakia. </a:t>
            </a:r>
            <a:r>
              <a:rPr lang="en-US" sz="2000" b="1" dirty="0"/>
              <a:t>A collapse of Germany’s government over migration and resultant elections would weaken GS-ECE responses to Russian “active measures” on all issues. Potential large gains for AfD. </a:t>
            </a:r>
            <a:endParaRPr lang="en-US" sz="2000" dirty="0"/>
          </a:p>
          <a:p>
            <a:r>
              <a:rPr lang="en-US" sz="2000" b="1" dirty="0"/>
              <a:t>All of the above strengthened by U.S. behavior at G-7, resulting in difficulties for pro-U.S. actors. Reinforced further by post-Singapore “atmospheric deflation,” a rumored U.S.-Russian summit, and possible friction at upcoming NATO summit in July.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Take-away (1): what kind of Europe is better for U.S. in the last 200 years?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1812 – U.S. drawn into a European war due to a hegemon’s actions (France).</a:t>
            </a:r>
          </a:p>
          <a:p>
            <a:r>
              <a:rPr lang="en-US" dirty="0"/>
              <a:t>1917 – Ditto (Germany).</a:t>
            </a:r>
          </a:p>
          <a:p>
            <a:r>
              <a:rPr lang="en-US" dirty="0"/>
              <a:t>1941 – Ditto (Germany).</a:t>
            </a:r>
          </a:p>
          <a:p>
            <a:r>
              <a:rPr lang="en-US" dirty="0"/>
              <a:t>Cold War – Ditto (USSR).</a:t>
            </a:r>
          </a:p>
          <a:p>
            <a:r>
              <a:rPr lang="en-US" dirty="0"/>
              <a:t>2018 and beyond…? (Russia and other authoritarians?).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Therefore:</a:t>
            </a:r>
          </a:p>
          <a:p>
            <a:r>
              <a:rPr lang="en-US" dirty="0"/>
              <a:t>A Europe at peace. </a:t>
            </a:r>
          </a:p>
          <a:p>
            <a:r>
              <a:rPr lang="en-US" dirty="0"/>
              <a:t>A Europe of </a:t>
            </a:r>
            <a:r>
              <a:rPr lang="en-US" i="1" dirty="0" err="1"/>
              <a:t>wehrhaft</a:t>
            </a:r>
            <a:r>
              <a:rPr lang="en-US" dirty="0"/>
              <a:t> democracies </a:t>
            </a:r>
            <a:r>
              <a:rPr lang="en-US" i="1" dirty="0"/>
              <a:t>vis-à-vis</a:t>
            </a:r>
            <a:r>
              <a:rPr lang="en-US" dirty="0"/>
              <a:t> </a:t>
            </a:r>
            <a:r>
              <a:rPr lang="en-US" u="sng" dirty="0"/>
              <a:t>both</a:t>
            </a:r>
            <a:r>
              <a:rPr lang="en-US" dirty="0"/>
              <a:t> the radical Right </a:t>
            </a:r>
            <a:r>
              <a:rPr lang="en-US" u="sng" dirty="0"/>
              <a:t>and</a:t>
            </a:r>
            <a:r>
              <a:rPr lang="en-US" dirty="0"/>
              <a:t> the radical Left.</a:t>
            </a:r>
          </a:p>
          <a:p>
            <a:r>
              <a:rPr lang="en-US" dirty="0"/>
              <a:t>A Europe open to trade with the U.S. (but also a U.S. open to trade with Europe).</a:t>
            </a:r>
          </a:p>
          <a:p>
            <a:r>
              <a:rPr lang="en-US" dirty="0"/>
              <a:t>A Europe defending free democratic institutions in league with the U.S. (See Art. 2 of the NATO Treaty)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Take-away (2): what kind of Europe is worse for U.S. IN the last 200 years? What questions must be asked?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A Europe threatened by  hegemons. War often resulted and drew in U.S. (1812, </a:t>
            </a:r>
            <a:r>
              <a:rPr lang="en-US" i="1" dirty="0"/>
              <a:t>etc</a:t>
            </a:r>
            <a:r>
              <a:rPr lang="en-US" dirty="0"/>
              <a:t>.) </a:t>
            </a:r>
          </a:p>
          <a:p>
            <a:r>
              <a:rPr lang="en-US" dirty="0"/>
              <a:t>A Europe not open to U.S. trade. U.S. exports and jobs suffered. (1930, H.S. Tariff)</a:t>
            </a:r>
          </a:p>
          <a:p>
            <a:r>
              <a:rPr lang="en-US" dirty="0"/>
              <a:t>A Europe not open to political coöperation with the U.S. by virtue of European reluctance or U.S. isolationism. U.S. lost or, worse, abdicated ability to  influence events directly. (1918 – 1939)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Therefore:</a:t>
            </a:r>
          </a:p>
          <a:p>
            <a:r>
              <a:rPr lang="en-US" dirty="0"/>
              <a:t>What of the threat of Russian hegemony if GS-ECE/EU or NATO weakens in 3/5/10 years?</a:t>
            </a:r>
          </a:p>
          <a:p>
            <a:r>
              <a:rPr lang="en-US" dirty="0"/>
              <a:t>What of Chinese economic penetration in 3/5/10 years?</a:t>
            </a:r>
          </a:p>
          <a:p>
            <a:r>
              <a:rPr lang="en-US" dirty="0"/>
              <a:t>Can U.S.-NATO ties survive if U.S.-European economic and political ties collapse? After 70 years, can the former continue without the latter?</a:t>
            </a:r>
          </a:p>
          <a:p>
            <a:r>
              <a:rPr lang="en-US" dirty="0"/>
              <a:t>Can Washington and Berlin create a </a:t>
            </a:r>
            <a:r>
              <a:rPr lang="en-US" i="1" dirty="0"/>
              <a:t>modus vivendi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Take-away (3): is today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1966: French w/d from NATO causes transatlantic division</a:t>
            </a:r>
          </a:p>
          <a:p>
            <a:r>
              <a:rPr lang="en-US" dirty="0"/>
              <a:t>1968 – 1975: Vietnam,  domestic issues, </a:t>
            </a:r>
            <a:r>
              <a:rPr lang="en-US" i="1" dirty="0"/>
              <a:t>agitprop</a:t>
            </a:r>
            <a:r>
              <a:rPr lang="en-US" dirty="0"/>
              <a:t> cause transatlantic division </a:t>
            </a:r>
          </a:p>
          <a:p>
            <a:r>
              <a:rPr lang="en-US" dirty="0"/>
              <a:t>1980 – 1984: Pershing II, “Star “Wars,” </a:t>
            </a:r>
            <a:r>
              <a:rPr lang="en-US" i="1" dirty="0"/>
              <a:t>agitprop</a:t>
            </a:r>
            <a:r>
              <a:rPr lang="en-US" dirty="0"/>
              <a:t> cause transatlantic division</a:t>
            </a:r>
          </a:p>
          <a:p>
            <a:r>
              <a:rPr lang="en-US" dirty="0"/>
              <a:t>2003 – 2008: Iraq causes transatlantic division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But:</a:t>
            </a:r>
          </a:p>
          <a:p>
            <a:r>
              <a:rPr lang="en-US" b="1" dirty="0"/>
              <a:t>Heretofore never any fundamental transatlantic divide over alliances, free trade, democratic norms, and the reliability and value of U.S. leadership. Now there certainly appears to be such a divide.</a:t>
            </a:r>
          </a:p>
          <a:p>
            <a:r>
              <a:rPr lang="en-US" b="1" dirty="0"/>
              <a:t>All intensely aggravated by spreading authoritarianism in Europe and elsewhere.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 as motivation…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7614" y="1981200"/>
            <a:ext cx="4708734" cy="43434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“Memory is the mother of all wisdom.” Aeschylus (</a:t>
            </a:r>
            <a:r>
              <a:rPr lang="pl-PL" dirty="0">
                <a:solidFill>
                  <a:prstClr val="black"/>
                </a:solidFill>
                <a:latin typeface="Palatino Linotype" panose="02040502050505030304" pitchFamily="18" charset="0"/>
              </a:rPr>
              <a:t>c. 525 - c. 456 BCE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) </a:t>
            </a:r>
            <a:r>
              <a:rPr lang="en-US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Prometheus Bound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826" y="2286000"/>
            <a:ext cx="457200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Disclaimer</a:t>
            </a:r>
            <a:r>
              <a:rPr lang="en-US" dirty="0"/>
              <a:t> </a:t>
            </a:r>
            <a:r>
              <a:rPr lang="en-US" sz="1800" dirty="0"/>
              <a:t>(of sorts…)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are observations of an historian of European military and political history and the history of modern international relations (though I am no historical determinist).</a:t>
            </a:r>
          </a:p>
          <a:p>
            <a:r>
              <a:rPr lang="en-US" dirty="0"/>
              <a:t>They are not observations of a political scientist engaged with IR theory.</a:t>
            </a:r>
          </a:p>
          <a:p>
            <a:r>
              <a:rPr lang="en-US" dirty="0"/>
              <a:t>At the level of IR theory, however, I incline toward the “classical realism” of Reinhold Niebuhr and Hans Morgenthau (</a:t>
            </a:r>
            <a:r>
              <a:rPr lang="en-US" dirty="0">
                <a:hlinkClick r:id="rId2"/>
              </a:rPr>
              <a:t>https://plato.stanford.edu/entries/realism-intl-relations/</a:t>
            </a:r>
            <a:r>
              <a:rPr lang="en-US" dirty="0"/>
              <a:t>).</a:t>
            </a:r>
          </a:p>
          <a:p>
            <a:r>
              <a:rPr lang="en-US" dirty="0"/>
              <a:t>What follows is “a” view from Europe, not “the” view. It emphasizes German-speaking and East-Central Europe, for reasons which follow, and is subject to revision, particularly if the German government falls and/or a U.S.-Russia summit occurs in July.  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1212" y="2895600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“When we try to pick out anything by itself, we find it hitched to everything else in the universe.” John Muir (1838-1914)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German-speaking and East-Central Europe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584" y="1570281"/>
            <a:ext cx="7377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9062" y="4380549"/>
            <a:ext cx="7601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FRG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3412" y="5943600"/>
            <a:ext cx="184731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5549206" y="5597328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37612" y="2590800"/>
            <a:ext cx="101181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RUSSIA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4212" y="3715549"/>
            <a:ext cx="12298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BELARUS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2077" y="5045463"/>
            <a:ext cx="123463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UKRAINE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0812" y="6368332"/>
            <a:ext cx="184731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 err="1"/>
          </a:p>
        </p:txBody>
      </p:sp>
      <p:sp>
        <p:nvSpPr>
          <p:cNvPr id="16" name="TextBox 15"/>
          <p:cNvSpPr txBox="1"/>
          <p:nvPr/>
        </p:nvSpPr>
        <p:spPr>
          <a:xfrm>
            <a:off x="7770812" y="6155966"/>
            <a:ext cx="74411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66710" y="2819400"/>
            <a:ext cx="184731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14536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German-Speaking Europe (</a:t>
            </a:r>
            <a:r>
              <a:rPr lang="en-US" sz="3200" dirty="0" err="1"/>
              <a:t>gse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1800" dirty="0"/>
              <a:t>source for figures: </a:t>
            </a:r>
            <a:r>
              <a:rPr lang="en-US" sz="1800" i="1" dirty="0" err="1"/>
              <a:t>cia</a:t>
            </a:r>
            <a:r>
              <a:rPr lang="en-US" sz="1800" i="1" dirty="0"/>
              <a:t> world factbook 2017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Federal Republic of Germany, Austria, Switzerland, Luxembourg, and Liechtenstein</a:t>
            </a:r>
          </a:p>
          <a:p>
            <a:r>
              <a:rPr lang="en-US" dirty="0"/>
              <a:t>Aggregate GDP: $4,812,092,000,000 (FRG’s GDP alone is &gt; $4 trillion)</a:t>
            </a:r>
          </a:p>
          <a:p>
            <a:r>
              <a:rPr lang="en-US" dirty="0"/>
              <a:t>Aggregate population: 98,217,107</a:t>
            </a:r>
          </a:p>
          <a:p>
            <a:r>
              <a:rPr lang="en-US" dirty="0"/>
              <a:t>Aggregate area: 484,916 </a:t>
            </a:r>
            <a:r>
              <a:rPr lang="en-US" dirty="0" err="1"/>
              <a:t>sq</a:t>
            </a:r>
            <a:r>
              <a:rPr lang="en-US" dirty="0"/>
              <a:t> km</a:t>
            </a:r>
          </a:p>
          <a:p>
            <a:r>
              <a:rPr lang="en-US" i="1" dirty="0"/>
              <a:t>Nota bene</a:t>
            </a:r>
            <a:r>
              <a:rPr lang="en-US" dirty="0"/>
              <a:t>: “Wallonia” is incorrect.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8812" y="1828800"/>
            <a:ext cx="3570515" cy="37490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visegrÁd</a:t>
            </a:r>
            <a:r>
              <a:rPr lang="en-US" sz="3200" dirty="0"/>
              <a:t> group of states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Named after Congress of Visegrád (1335) between John I of Bohemia, Charles I of Hungary, and Casimir III of Poland</a:t>
            </a:r>
          </a:p>
          <a:p>
            <a:r>
              <a:rPr lang="en-US" dirty="0"/>
              <a:t>Poland and Hungary (PH): dominant States of the Visegrád Group</a:t>
            </a:r>
          </a:p>
          <a:p>
            <a:r>
              <a:rPr lang="en-US" dirty="0"/>
              <a:t>Aggregate GDP of PH: $642 billion</a:t>
            </a:r>
          </a:p>
          <a:p>
            <a:r>
              <a:rPr lang="en-US" dirty="0"/>
              <a:t>Aggregate population of PH: 48,327,114</a:t>
            </a:r>
          </a:p>
          <a:p>
            <a:r>
              <a:rPr lang="en-US" dirty="0"/>
              <a:t>Aggregate area of PH: 405,713 </a:t>
            </a:r>
            <a:r>
              <a:rPr lang="en-US" dirty="0" err="1"/>
              <a:t>sq</a:t>
            </a:r>
            <a:r>
              <a:rPr lang="en-US" dirty="0"/>
              <a:t> km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5412" y="1828800"/>
            <a:ext cx="4286250" cy="37528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BALTIC states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Estonia, Latvia, and Lithuania</a:t>
            </a:r>
          </a:p>
          <a:p>
            <a:r>
              <a:rPr lang="en-US" dirty="0"/>
              <a:t>Aggregate GDP of the Baltic States: $102.53 billion</a:t>
            </a:r>
          </a:p>
          <a:p>
            <a:r>
              <a:rPr lang="en-US" dirty="0"/>
              <a:t>Aggregate population: 6,020,083</a:t>
            </a:r>
          </a:p>
          <a:p>
            <a:r>
              <a:rPr lang="en-US" dirty="0"/>
              <a:t>Aggregate area: 175,117 </a:t>
            </a:r>
            <a:r>
              <a:rPr lang="en-US" dirty="0" err="1"/>
              <a:t>sq</a:t>
            </a:r>
            <a:r>
              <a:rPr lang="en-US" dirty="0"/>
              <a:t> km</a:t>
            </a:r>
          </a:p>
          <a:p>
            <a:r>
              <a:rPr lang="en-US" dirty="0"/>
              <a:t>Note the approx.100-km wide (approx. 60 mi) Suwalki Gap b/t the Kaliningrad Oblast and Belarus. Isolated from NATO and w/ approx. 1 million Russians living among them.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2" y="1813560"/>
            <a:ext cx="44481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Suwalki Gap in larger NATO context</a:t>
            </a:r>
          </a:p>
        </p:txBody>
      </p:sp>
      <p:pic>
        <p:nvPicPr>
          <p:cNvPr id="5" name="Content Placeholder 4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212" y="1866901"/>
            <a:ext cx="4816689" cy="47777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381000"/>
            <a:ext cx="9753600" cy="1325562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600" dirty="0"/>
              <a:t>RATIONALE for U.S. policy makers to pay attention to gs-ece: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2" y="1913732"/>
            <a:ext cx="9753600" cy="4648201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Germany is one of the 3 most important EU member-States. It had the world’s 4</a:t>
            </a:r>
            <a:r>
              <a:rPr lang="en-US" sz="6400" baseline="30000" dirty="0"/>
              <a:t>th</a:t>
            </a:r>
            <a:r>
              <a:rPr lang="en-US" sz="6400" dirty="0"/>
              <a:t> largest economy as of 2017. It is Europe’s most powerful non-nuclear State and a critical member-State in NATO. </a:t>
            </a:r>
          </a:p>
          <a:p>
            <a:r>
              <a:rPr lang="en-US" sz="6400" dirty="0"/>
              <a:t>Germany is a P5 + 1 signatory to the JCPOA with Iran of 2015. </a:t>
            </a:r>
          </a:p>
          <a:p>
            <a:r>
              <a:rPr lang="en-US" sz="6400" dirty="0"/>
              <a:t>Alongside South Korea, Japan, and Australia, Germany is one of the world’s 4 leading non-nuclear States and is the PRC’s largest European bi-lateral trading partner (&gt; €186.8 billion imports + exports in 2017 [approx. $215 billion]).</a:t>
            </a:r>
          </a:p>
          <a:p>
            <a:r>
              <a:rPr lang="en-US" sz="6400" dirty="0"/>
              <a:t>Germany is a major target of PRC investment (“Made in China 2025;” “New Silk Road”) and China’s principal European interlocutor (11 visits by Chancellor Merkel to date). </a:t>
            </a:r>
          </a:p>
          <a:p>
            <a:r>
              <a:rPr lang="en-US" sz="6400" dirty="0"/>
              <a:t>Germany is also Europe’s principal interlocutor with Moscow regarding Ukraine. Major investor in, and object of, Russian economic coöperation (oil, natural gas, machine tools, </a:t>
            </a:r>
            <a:r>
              <a:rPr lang="en-US" sz="6400" i="1" dirty="0"/>
              <a:t>etc.</a:t>
            </a:r>
            <a:r>
              <a:rPr lang="en-US" sz="6400" dirty="0"/>
              <a:t>).</a:t>
            </a:r>
          </a:p>
          <a:p>
            <a:r>
              <a:rPr lang="en-US" sz="6400" dirty="0"/>
              <a:t>Berlin is dominant in German-speaking Europe, among the Visegrád States, and in the Baltic States, but Germany must tread softly due to historic memories of WWI and WWII.</a:t>
            </a:r>
          </a:p>
          <a:p>
            <a:r>
              <a:rPr lang="en-US" sz="6400" dirty="0"/>
              <a:t>Austria is home to the IAEA (Vienna; DPRK verificatory role?) and holds the EU Council’s presidency as of 1.VII. Natural connection (not always agreement) b/t Germany and Austria. Vienna possible site of a U.S.-Russia summit in July?</a:t>
            </a:r>
          </a:p>
          <a:p>
            <a:r>
              <a:rPr lang="en-US" sz="6400" dirty="0"/>
              <a:t>Taken together, GS-ECE constitute a major non-nuclear group of States in the European Union.</a:t>
            </a:r>
          </a:p>
          <a:p>
            <a:pPr marL="45720" indent="0">
              <a:buNone/>
            </a:pPr>
            <a:endParaRPr lang="en-US" sz="5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1342</TotalTime>
  <Words>1646</Words>
  <Application>Microsoft Office PowerPoint</Application>
  <PresentationFormat>Custom</PresentationFormat>
  <Paragraphs>125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Palatino Linotype</vt:lpstr>
      <vt:lpstr>Times New Roman</vt:lpstr>
      <vt:lpstr>World country report presentation</vt:lpstr>
      <vt:lpstr>KOREA STRATEGIC OUTCOMES: implications for german-speaking and east-central EUROPE (gs-ece)</vt:lpstr>
      <vt:lpstr>Disclaimer (of sorts…)</vt:lpstr>
      <vt:lpstr>PowerPoint Presentation</vt:lpstr>
      <vt:lpstr>German-speaking and East-Central Europe</vt:lpstr>
      <vt:lpstr>German-Speaking Europe (gse) source for figures: cia world factbook 2017</vt:lpstr>
      <vt:lpstr>visegrÁd group of states </vt:lpstr>
      <vt:lpstr>BALTIC states </vt:lpstr>
      <vt:lpstr>The Suwalki Gap in larger NATO context</vt:lpstr>
      <vt:lpstr> RATIONALE for U.S. policy makers to pay attention to gs-ece:</vt:lpstr>
      <vt:lpstr> gains for Russia from U.S.-DPRK summit and recent g-7 debacle:</vt:lpstr>
      <vt:lpstr>MOSCOW’s Trojan horses? Putin’s Willing and unwilling benefactors…</vt:lpstr>
      <vt:lpstr>Take-away (1): what kind of Europe is better for U.S. in the last 200 years?</vt:lpstr>
      <vt:lpstr>Take-away (2): what kind of Europe is worse for U.S. IN the last 200 years? What questions must be asked?</vt:lpstr>
      <vt:lpstr>Take-away (3): is today different?</vt:lpstr>
      <vt:lpstr>Memory as motivation…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GSE-PH and US-dprk relations</dc:title>
  <dc:creator>David Dorondo</dc:creator>
  <cp:lastModifiedBy>David Dorondo</cp:lastModifiedBy>
  <cp:revision>136</cp:revision>
  <dcterms:created xsi:type="dcterms:W3CDTF">2018-05-21T16:38:28Z</dcterms:created>
  <dcterms:modified xsi:type="dcterms:W3CDTF">2018-06-25T16:52:35Z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