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69" r:id="rId2"/>
    <p:sldId id="282" r:id="rId3"/>
    <p:sldId id="304" r:id="rId4"/>
    <p:sldId id="271" r:id="rId5"/>
    <p:sldId id="289" r:id="rId6"/>
    <p:sldId id="290" r:id="rId7"/>
    <p:sldId id="297" r:id="rId8"/>
    <p:sldId id="293" r:id="rId9"/>
    <p:sldId id="303" r:id="rId10"/>
    <p:sldId id="300" r:id="rId11"/>
    <p:sldId id="301" r:id="rId12"/>
    <p:sldId id="294" r:id="rId13"/>
    <p:sldId id="296" r:id="rId14"/>
    <p:sldId id="291" r:id="rId15"/>
    <p:sldId id="302"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5" d="100"/>
          <a:sy n="85" d="100"/>
        </p:scale>
        <p:origin x="595" y="43"/>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F04B3-C46F-4EA5-8771-66149014B3DC}"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364DC43-42A8-47E2-8AF6-E480585E793E}">
      <dgm:prSet phldrT="[Text]" custT="1"/>
      <dgm:spPr/>
      <dgm:t>
        <a:bodyPr/>
        <a:lstStyle/>
        <a:p>
          <a:r>
            <a:rPr lang="en-US" sz="2000" dirty="0"/>
            <a:t>Cold War – lest one forget after nearly 30 years. “History must inform our thinking and decisions regarding deterrence.” MG Jung </a:t>
          </a:r>
          <a:r>
            <a:rPr lang="en-US" sz="2000" dirty="0" err="1"/>
            <a:t>Woong</a:t>
          </a:r>
          <a:r>
            <a:rPr lang="en-US" sz="2000" dirty="0"/>
            <a:t> Lee, ROK. DS2018</a:t>
          </a:r>
        </a:p>
      </dgm:t>
    </dgm:pt>
    <dgm:pt modelId="{B148EEBC-7705-4BB4-80F1-296E057E986A}" type="parTrans" cxnId="{87CB5786-BA74-4650-B1E3-C1C98732F68C}">
      <dgm:prSet/>
      <dgm:spPr/>
      <dgm:t>
        <a:bodyPr/>
        <a:lstStyle/>
        <a:p>
          <a:endParaRPr lang="en-US"/>
        </a:p>
      </dgm:t>
    </dgm:pt>
    <dgm:pt modelId="{E6DD04A3-ADE1-4E2B-AF5A-DC0A47D7C0A9}" type="sibTrans" cxnId="{87CB5786-BA74-4650-B1E3-C1C98732F68C}">
      <dgm:prSet/>
      <dgm:spPr/>
      <dgm:t>
        <a:bodyPr/>
        <a:lstStyle/>
        <a:p>
          <a:endParaRPr lang="en-US"/>
        </a:p>
      </dgm:t>
    </dgm:pt>
    <dgm:pt modelId="{E18240A3-BA52-48D5-95C7-3A29B7FEBAE0}">
      <dgm:prSet phldrT="[Text]" custT="1"/>
      <dgm:spPr/>
      <dgm:t>
        <a:bodyPr/>
        <a:lstStyle/>
        <a:p>
          <a:r>
            <a:rPr lang="en-US" sz="2000" dirty="0"/>
            <a:t>The Army: A strategic deterrent force well before “Strategic Landpower’s” push </a:t>
          </a:r>
          <a:r>
            <a:rPr lang="en-US" sz="2000" i="1" dirty="0"/>
            <a:t>ca.</a:t>
          </a:r>
          <a:r>
            <a:rPr lang="en-US" sz="2000" dirty="0"/>
            <a:t> 2013 (See, </a:t>
          </a:r>
          <a:r>
            <a:rPr lang="en-US" sz="2000" i="1" dirty="0"/>
            <a:t>e.g</a:t>
          </a:r>
          <a:r>
            <a:rPr lang="en-US" sz="2000" dirty="0"/>
            <a:t>., GEN George Marshall’s </a:t>
          </a:r>
          <a:r>
            <a:rPr lang="en-US" sz="2000" i="1" dirty="0"/>
            <a:t>Victory Report</a:t>
          </a:r>
          <a:r>
            <a:rPr lang="en-US" sz="2000" dirty="0"/>
            <a:t>, 1.IX.1945)</a:t>
          </a:r>
        </a:p>
      </dgm:t>
    </dgm:pt>
    <dgm:pt modelId="{EA22DC15-D542-4A9A-A391-23A578198F22}" type="parTrans" cxnId="{D1A944D4-3F05-4EA9-86B0-3A9D9CEE63E8}">
      <dgm:prSet/>
      <dgm:spPr/>
      <dgm:t>
        <a:bodyPr/>
        <a:lstStyle/>
        <a:p>
          <a:endParaRPr lang="en-US"/>
        </a:p>
      </dgm:t>
    </dgm:pt>
    <dgm:pt modelId="{66C047A2-9821-4A6E-A9E5-2C58E06CB45E}" type="sibTrans" cxnId="{D1A944D4-3F05-4EA9-86B0-3A9D9CEE63E8}">
      <dgm:prSet/>
      <dgm:spPr/>
      <dgm:t>
        <a:bodyPr/>
        <a:lstStyle/>
        <a:p>
          <a:endParaRPr lang="en-US"/>
        </a:p>
      </dgm:t>
    </dgm:pt>
    <dgm:pt modelId="{6FD91831-5675-4890-B980-3395621D8B18}">
      <dgm:prSet phldrT="[Text]" custT="1"/>
      <dgm:spPr/>
      <dgm:t>
        <a:bodyPr/>
        <a:lstStyle/>
        <a:p>
          <a:r>
            <a:rPr lang="en-US" sz="2000" dirty="0"/>
            <a:t>Post-2014: deter and reassure in all domains, despite the flap over the 2018 Nuclear Posture Review (particularly re: cyber attacks but also, possibly, hypersonic NNWs)</a:t>
          </a:r>
        </a:p>
      </dgm:t>
    </dgm:pt>
    <dgm:pt modelId="{12D98CAF-624F-4902-A285-4CF68630A51A}" type="parTrans" cxnId="{ECF80225-F24D-419F-9BFA-92FA660AA7CC}">
      <dgm:prSet/>
      <dgm:spPr/>
      <dgm:t>
        <a:bodyPr/>
        <a:lstStyle/>
        <a:p>
          <a:endParaRPr lang="en-US"/>
        </a:p>
      </dgm:t>
    </dgm:pt>
    <dgm:pt modelId="{5DEAB5B3-05EE-4B01-B747-494154089C43}" type="sibTrans" cxnId="{ECF80225-F24D-419F-9BFA-92FA660AA7CC}">
      <dgm:prSet/>
      <dgm:spPr/>
      <dgm:t>
        <a:bodyPr/>
        <a:lstStyle/>
        <a:p>
          <a:endParaRPr lang="en-US"/>
        </a:p>
      </dgm:t>
    </dgm:pt>
    <dgm:pt modelId="{75D7488A-53DC-4BBE-B61D-0DE84640CBF9}" type="pres">
      <dgm:prSet presAssocID="{8C1F04B3-C46F-4EA5-8771-66149014B3DC}" presName="linear" presStyleCnt="0">
        <dgm:presLayoutVars>
          <dgm:dir/>
          <dgm:animLvl val="lvl"/>
          <dgm:resizeHandles val="exact"/>
        </dgm:presLayoutVars>
      </dgm:prSet>
      <dgm:spPr/>
    </dgm:pt>
    <dgm:pt modelId="{C0708ADC-3687-4553-A58B-5342BC3A9C09}" type="pres">
      <dgm:prSet presAssocID="{1364DC43-42A8-47E2-8AF6-E480585E793E}" presName="parentLin" presStyleCnt="0"/>
      <dgm:spPr/>
    </dgm:pt>
    <dgm:pt modelId="{E8760846-9EF1-4014-B950-E828E91C92F7}" type="pres">
      <dgm:prSet presAssocID="{1364DC43-42A8-47E2-8AF6-E480585E793E}" presName="parentLeftMargin" presStyleLbl="node1" presStyleIdx="0" presStyleCnt="3"/>
      <dgm:spPr/>
    </dgm:pt>
    <dgm:pt modelId="{36CCF041-EB96-4C6A-9B6F-A0790B5362ED}" type="pres">
      <dgm:prSet presAssocID="{1364DC43-42A8-47E2-8AF6-E480585E793E}" presName="parentText" presStyleLbl="node1" presStyleIdx="0" presStyleCnt="3" custScaleY="381595" custLinFactNeighborX="9375" custLinFactNeighborY="21877">
        <dgm:presLayoutVars>
          <dgm:chMax val="0"/>
          <dgm:bulletEnabled val="1"/>
        </dgm:presLayoutVars>
      </dgm:prSet>
      <dgm:spPr/>
    </dgm:pt>
    <dgm:pt modelId="{9DC93DBF-1F63-4E56-A820-F06E463FDF96}" type="pres">
      <dgm:prSet presAssocID="{1364DC43-42A8-47E2-8AF6-E480585E793E}" presName="negativeSpace" presStyleCnt="0"/>
      <dgm:spPr/>
    </dgm:pt>
    <dgm:pt modelId="{763E05C0-577E-47AD-BD09-08BC6C421306}" type="pres">
      <dgm:prSet presAssocID="{1364DC43-42A8-47E2-8AF6-E480585E793E}" presName="childText" presStyleLbl="conFgAcc1" presStyleIdx="0" presStyleCnt="3">
        <dgm:presLayoutVars>
          <dgm:bulletEnabled val="1"/>
        </dgm:presLayoutVars>
      </dgm:prSet>
      <dgm:spPr/>
    </dgm:pt>
    <dgm:pt modelId="{9B8E0852-0744-4924-852E-3E3411D48017}" type="pres">
      <dgm:prSet presAssocID="{E6DD04A3-ADE1-4E2B-AF5A-DC0A47D7C0A9}" presName="spaceBetweenRectangles" presStyleCnt="0"/>
      <dgm:spPr/>
    </dgm:pt>
    <dgm:pt modelId="{C9C23AF1-90F8-47D9-88F6-1F0EFF23A5B2}" type="pres">
      <dgm:prSet presAssocID="{E18240A3-BA52-48D5-95C7-3A29B7FEBAE0}" presName="parentLin" presStyleCnt="0"/>
      <dgm:spPr/>
    </dgm:pt>
    <dgm:pt modelId="{E2789AB9-658C-4F83-9123-6F57078E37AA}" type="pres">
      <dgm:prSet presAssocID="{E18240A3-BA52-48D5-95C7-3A29B7FEBAE0}" presName="parentLeftMargin" presStyleLbl="node1" presStyleIdx="0" presStyleCnt="3"/>
      <dgm:spPr/>
    </dgm:pt>
    <dgm:pt modelId="{8E95B2BE-44DE-44A2-9BF2-3C8899BBC31A}" type="pres">
      <dgm:prSet presAssocID="{E18240A3-BA52-48D5-95C7-3A29B7FEBAE0}" presName="parentText" presStyleLbl="node1" presStyleIdx="1" presStyleCnt="3" custScaleY="383601" custLinFactNeighborX="9482" custLinFactNeighborY="-6930">
        <dgm:presLayoutVars>
          <dgm:chMax val="0"/>
          <dgm:bulletEnabled val="1"/>
        </dgm:presLayoutVars>
      </dgm:prSet>
      <dgm:spPr/>
    </dgm:pt>
    <dgm:pt modelId="{F602854E-0048-4D11-94CC-3C27C28A13F3}" type="pres">
      <dgm:prSet presAssocID="{E18240A3-BA52-48D5-95C7-3A29B7FEBAE0}" presName="negativeSpace" presStyleCnt="0"/>
      <dgm:spPr/>
    </dgm:pt>
    <dgm:pt modelId="{493CF1CA-5917-4873-9EA3-4E994B927B3D}" type="pres">
      <dgm:prSet presAssocID="{E18240A3-BA52-48D5-95C7-3A29B7FEBAE0}" presName="childText" presStyleLbl="conFgAcc1" presStyleIdx="1" presStyleCnt="3">
        <dgm:presLayoutVars>
          <dgm:bulletEnabled val="1"/>
        </dgm:presLayoutVars>
      </dgm:prSet>
      <dgm:spPr/>
    </dgm:pt>
    <dgm:pt modelId="{02C3BEC5-8D19-49FC-93CF-E79FC1936894}" type="pres">
      <dgm:prSet presAssocID="{66C047A2-9821-4A6E-A9E5-2C58E06CB45E}" presName="spaceBetweenRectangles" presStyleCnt="0"/>
      <dgm:spPr/>
    </dgm:pt>
    <dgm:pt modelId="{89CC6180-B2AD-4759-A9D1-2B3D99C9C553}" type="pres">
      <dgm:prSet presAssocID="{6FD91831-5675-4890-B980-3395621D8B18}" presName="parentLin" presStyleCnt="0"/>
      <dgm:spPr/>
    </dgm:pt>
    <dgm:pt modelId="{86EC2ED2-52FF-4A13-A300-5BB2AD15E7F7}" type="pres">
      <dgm:prSet presAssocID="{6FD91831-5675-4890-B980-3395621D8B18}" presName="parentLeftMargin" presStyleLbl="node1" presStyleIdx="1" presStyleCnt="3"/>
      <dgm:spPr/>
    </dgm:pt>
    <dgm:pt modelId="{A4814A51-D4AA-4A9E-BFE1-D5FEB7B84E7B}" type="pres">
      <dgm:prSet presAssocID="{6FD91831-5675-4890-B980-3395621D8B18}" presName="parentText" presStyleLbl="node1" presStyleIdx="2" presStyleCnt="3" custScaleY="359269" custLinFactNeighborX="9482" custLinFactNeighborY="-13075">
        <dgm:presLayoutVars>
          <dgm:chMax val="0"/>
          <dgm:bulletEnabled val="1"/>
        </dgm:presLayoutVars>
      </dgm:prSet>
      <dgm:spPr/>
    </dgm:pt>
    <dgm:pt modelId="{61FC6FC0-C1CD-46B9-8C8B-960D9E9C7D50}" type="pres">
      <dgm:prSet presAssocID="{6FD91831-5675-4890-B980-3395621D8B18}" presName="negativeSpace" presStyleCnt="0"/>
      <dgm:spPr/>
    </dgm:pt>
    <dgm:pt modelId="{8A498404-0003-4F11-86B6-D2BD4E7FF74B}" type="pres">
      <dgm:prSet presAssocID="{6FD91831-5675-4890-B980-3395621D8B18}" presName="childText" presStyleLbl="conFgAcc1" presStyleIdx="2" presStyleCnt="3">
        <dgm:presLayoutVars>
          <dgm:bulletEnabled val="1"/>
        </dgm:presLayoutVars>
      </dgm:prSet>
      <dgm:spPr/>
    </dgm:pt>
  </dgm:ptLst>
  <dgm:cxnLst>
    <dgm:cxn modelId="{25A5100E-20EB-4341-B0DB-3E0C000DAE56}" type="presOf" srcId="{E18240A3-BA52-48D5-95C7-3A29B7FEBAE0}" destId="{8E95B2BE-44DE-44A2-9BF2-3C8899BBC31A}" srcOrd="1" destOrd="0" presId="urn:microsoft.com/office/officeart/2005/8/layout/list1"/>
    <dgm:cxn modelId="{ECF80225-F24D-419F-9BFA-92FA660AA7CC}" srcId="{8C1F04B3-C46F-4EA5-8771-66149014B3DC}" destId="{6FD91831-5675-4890-B980-3395621D8B18}" srcOrd="2" destOrd="0" parTransId="{12D98CAF-624F-4902-A285-4CF68630A51A}" sibTransId="{5DEAB5B3-05EE-4B01-B747-494154089C43}"/>
    <dgm:cxn modelId="{99BE252A-7AF2-4CCD-9D7F-9ECFAAE4F814}" type="presOf" srcId="{1364DC43-42A8-47E2-8AF6-E480585E793E}" destId="{E8760846-9EF1-4014-B950-E828E91C92F7}" srcOrd="0" destOrd="0" presId="urn:microsoft.com/office/officeart/2005/8/layout/list1"/>
    <dgm:cxn modelId="{2126E85C-0FA4-4A78-AEE3-3353E2EFC18F}" type="presOf" srcId="{6FD91831-5675-4890-B980-3395621D8B18}" destId="{86EC2ED2-52FF-4A13-A300-5BB2AD15E7F7}" srcOrd="0" destOrd="0" presId="urn:microsoft.com/office/officeart/2005/8/layout/list1"/>
    <dgm:cxn modelId="{B16C8646-6572-4E89-80C7-0AD02FE4F422}" type="presOf" srcId="{1364DC43-42A8-47E2-8AF6-E480585E793E}" destId="{36CCF041-EB96-4C6A-9B6F-A0790B5362ED}" srcOrd="1" destOrd="0" presId="urn:microsoft.com/office/officeart/2005/8/layout/list1"/>
    <dgm:cxn modelId="{F300894D-BA25-4424-BD3F-2E7D4BCB43E4}" type="presOf" srcId="{E18240A3-BA52-48D5-95C7-3A29B7FEBAE0}" destId="{E2789AB9-658C-4F83-9123-6F57078E37AA}" srcOrd="0" destOrd="0" presId="urn:microsoft.com/office/officeart/2005/8/layout/list1"/>
    <dgm:cxn modelId="{87CB5786-BA74-4650-B1E3-C1C98732F68C}" srcId="{8C1F04B3-C46F-4EA5-8771-66149014B3DC}" destId="{1364DC43-42A8-47E2-8AF6-E480585E793E}" srcOrd="0" destOrd="0" parTransId="{B148EEBC-7705-4BB4-80F1-296E057E986A}" sibTransId="{E6DD04A3-ADE1-4E2B-AF5A-DC0A47D7C0A9}"/>
    <dgm:cxn modelId="{D1A944D4-3F05-4EA9-86B0-3A9D9CEE63E8}" srcId="{8C1F04B3-C46F-4EA5-8771-66149014B3DC}" destId="{E18240A3-BA52-48D5-95C7-3A29B7FEBAE0}" srcOrd="1" destOrd="0" parTransId="{EA22DC15-D542-4A9A-A391-23A578198F22}" sibTransId="{66C047A2-9821-4A6E-A9E5-2C58E06CB45E}"/>
    <dgm:cxn modelId="{68F7C9DF-6604-4B49-AE2D-4A0C11D68A5F}" type="presOf" srcId="{6FD91831-5675-4890-B980-3395621D8B18}" destId="{A4814A51-D4AA-4A9E-BFE1-D5FEB7B84E7B}" srcOrd="1" destOrd="0" presId="urn:microsoft.com/office/officeart/2005/8/layout/list1"/>
    <dgm:cxn modelId="{7E9342E3-24C0-4147-9D8C-5D41DF05A622}" type="presOf" srcId="{8C1F04B3-C46F-4EA5-8771-66149014B3DC}" destId="{75D7488A-53DC-4BBE-B61D-0DE84640CBF9}" srcOrd="0" destOrd="0" presId="urn:microsoft.com/office/officeart/2005/8/layout/list1"/>
    <dgm:cxn modelId="{F0A5D283-F487-40FF-BABF-761B3812D705}" type="presParOf" srcId="{75D7488A-53DC-4BBE-B61D-0DE84640CBF9}" destId="{C0708ADC-3687-4553-A58B-5342BC3A9C09}" srcOrd="0" destOrd="0" presId="urn:microsoft.com/office/officeart/2005/8/layout/list1"/>
    <dgm:cxn modelId="{90781E36-BCCE-42E5-84E6-5488A2BE95F7}" type="presParOf" srcId="{C0708ADC-3687-4553-A58B-5342BC3A9C09}" destId="{E8760846-9EF1-4014-B950-E828E91C92F7}" srcOrd="0" destOrd="0" presId="urn:microsoft.com/office/officeart/2005/8/layout/list1"/>
    <dgm:cxn modelId="{6309D0FC-0A19-4CE9-B62C-4AFA23312400}" type="presParOf" srcId="{C0708ADC-3687-4553-A58B-5342BC3A9C09}" destId="{36CCF041-EB96-4C6A-9B6F-A0790B5362ED}" srcOrd="1" destOrd="0" presId="urn:microsoft.com/office/officeart/2005/8/layout/list1"/>
    <dgm:cxn modelId="{F16038B0-CFE2-40C7-A8C3-41B8D52DEE27}" type="presParOf" srcId="{75D7488A-53DC-4BBE-B61D-0DE84640CBF9}" destId="{9DC93DBF-1F63-4E56-A820-F06E463FDF96}" srcOrd="1" destOrd="0" presId="urn:microsoft.com/office/officeart/2005/8/layout/list1"/>
    <dgm:cxn modelId="{5B72B798-D9A1-445D-A678-A8C7175044DE}" type="presParOf" srcId="{75D7488A-53DC-4BBE-B61D-0DE84640CBF9}" destId="{763E05C0-577E-47AD-BD09-08BC6C421306}" srcOrd="2" destOrd="0" presId="urn:microsoft.com/office/officeart/2005/8/layout/list1"/>
    <dgm:cxn modelId="{F754F498-785D-4E84-9A1A-B2A22290D66F}" type="presParOf" srcId="{75D7488A-53DC-4BBE-B61D-0DE84640CBF9}" destId="{9B8E0852-0744-4924-852E-3E3411D48017}" srcOrd="3" destOrd="0" presId="urn:microsoft.com/office/officeart/2005/8/layout/list1"/>
    <dgm:cxn modelId="{BF1235FF-D1EB-46CC-A35A-09ED91A4DD3D}" type="presParOf" srcId="{75D7488A-53DC-4BBE-B61D-0DE84640CBF9}" destId="{C9C23AF1-90F8-47D9-88F6-1F0EFF23A5B2}" srcOrd="4" destOrd="0" presId="urn:microsoft.com/office/officeart/2005/8/layout/list1"/>
    <dgm:cxn modelId="{A9192A5A-26F9-46F2-8CBF-30C6492E15B9}" type="presParOf" srcId="{C9C23AF1-90F8-47D9-88F6-1F0EFF23A5B2}" destId="{E2789AB9-658C-4F83-9123-6F57078E37AA}" srcOrd="0" destOrd="0" presId="urn:microsoft.com/office/officeart/2005/8/layout/list1"/>
    <dgm:cxn modelId="{5902225D-3003-4C2C-91A8-81D8A8D61465}" type="presParOf" srcId="{C9C23AF1-90F8-47D9-88F6-1F0EFF23A5B2}" destId="{8E95B2BE-44DE-44A2-9BF2-3C8899BBC31A}" srcOrd="1" destOrd="0" presId="urn:microsoft.com/office/officeart/2005/8/layout/list1"/>
    <dgm:cxn modelId="{CB4E61D2-71BC-4CF7-9BAE-4C9DF8D0A6EC}" type="presParOf" srcId="{75D7488A-53DC-4BBE-B61D-0DE84640CBF9}" destId="{F602854E-0048-4D11-94CC-3C27C28A13F3}" srcOrd="5" destOrd="0" presId="urn:microsoft.com/office/officeart/2005/8/layout/list1"/>
    <dgm:cxn modelId="{79C91819-AFEB-49F7-8897-4E9907F8B844}" type="presParOf" srcId="{75D7488A-53DC-4BBE-B61D-0DE84640CBF9}" destId="{493CF1CA-5917-4873-9EA3-4E994B927B3D}" srcOrd="6" destOrd="0" presId="urn:microsoft.com/office/officeart/2005/8/layout/list1"/>
    <dgm:cxn modelId="{6F10B2F0-E325-4D73-BB70-373BAB3B9776}" type="presParOf" srcId="{75D7488A-53DC-4BBE-B61D-0DE84640CBF9}" destId="{02C3BEC5-8D19-49FC-93CF-E79FC1936894}" srcOrd="7" destOrd="0" presId="urn:microsoft.com/office/officeart/2005/8/layout/list1"/>
    <dgm:cxn modelId="{809EA7D0-80FD-41D2-BA44-7B70E2FFEF27}" type="presParOf" srcId="{75D7488A-53DC-4BBE-B61D-0DE84640CBF9}" destId="{89CC6180-B2AD-4759-A9D1-2B3D99C9C553}" srcOrd="8" destOrd="0" presId="urn:microsoft.com/office/officeart/2005/8/layout/list1"/>
    <dgm:cxn modelId="{3E188C3A-6484-4B72-BDF9-CF249F14EA69}" type="presParOf" srcId="{89CC6180-B2AD-4759-A9D1-2B3D99C9C553}" destId="{86EC2ED2-52FF-4A13-A300-5BB2AD15E7F7}" srcOrd="0" destOrd="0" presId="urn:microsoft.com/office/officeart/2005/8/layout/list1"/>
    <dgm:cxn modelId="{A406C4B7-6789-4C2B-92F5-091A1C94D118}" type="presParOf" srcId="{89CC6180-B2AD-4759-A9D1-2B3D99C9C553}" destId="{A4814A51-D4AA-4A9E-BFE1-D5FEB7B84E7B}" srcOrd="1" destOrd="0" presId="urn:microsoft.com/office/officeart/2005/8/layout/list1"/>
    <dgm:cxn modelId="{9DF92F7A-DAF9-4188-88D0-962D9A7CF657}" type="presParOf" srcId="{75D7488A-53DC-4BBE-B61D-0DE84640CBF9}" destId="{61FC6FC0-C1CD-46B9-8C8B-960D9E9C7D50}" srcOrd="9" destOrd="0" presId="urn:microsoft.com/office/officeart/2005/8/layout/list1"/>
    <dgm:cxn modelId="{DF5404E9-5205-4EEF-B348-905F628F1660}" type="presParOf" srcId="{75D7488A-53DC-4BBE-B61D-0DE84640CBF9}" destId="{8A498404-0003-4F11-86B6-D2BD4E7FF7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E05C0-577E-47AD-BD09-08BC6C421306}">
      <dsp:nvSpPr>
        <dsp:cNvPr id="0" name=""/>
        <dsp:cNvSpPr/>
      </dsp:nvSpPr>
      <dsp:spPr>
        <a:xfrm>
          <a:off x="0" y="1191113"/>
          <a:ext cx="9753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CF041-EB96-4C6A-9B6F-A0790B5362ED}">
      <dsp:nvSpPr>
        <dsp:cNvPr id="0" name=""/>
        <dsp:cNvSpPr/>
      </dsp:nvSpPr>
      <dsp:spPr>
        <a:xfrm>
          <a:off x="532879" y="185397"/>
          <a:ext cx="6820852" cy="12391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89000">
            <a:lnSpc>
              <a:spcPct val="90000"/>
            </a:lnSpc>
            <a:spcBef>
              <a:spcPct val="0"/>
            </a:spcBef>
            <a:spcAft>
              <a:spcPct val="35000"/>
            </a:spcAft>
            <a:buNone/>
          </a:pPr>
          <a:r>
            <a:rPr lang="en-US" sz="2000" kern="1200" dirty="0"/>
            <a:t>Cold War – lest one forget after nearly 30 years. “History must inform our thinking and decisions regarding deterrence.” MG Jung </a:t>
          </a:r>
          <a:r>
            <a:rPr lang="en-US" sz="2000" kern="1200" dirty="0" err="1"/>
            <a:t>Woong</a:t>
          </a:r>
          <a:r>
            <a:rPr lang="en-US" sz="2000" kern="1200" dirty="0"/>
            <a:t> Lee, ROK. DS2018</a:t>
          </a:r>
        </a:p>
      </dsp:txBody>
      <dsp:txXfrm>
        <a:off x="593368" y="245886"/>
        <a:ext cx="6699874" cy="1118137"/>
      </dsp:txXfrm>
    </dsp:sp>
    <dsp:sp modelId="{493CF1CA-5917-4873-9EA3-4E994B927B3D}">
      <dsp:nvSpPr>
        <dsp:cNvPr id="0" name=""/>
        <dsp:cNvSpPr/>
      </dsp:nvSpPr>
      <dsp:spPr>
        <a:xfrm>
          <a:off x="0" y="2610983"/>
          <a:ext cx="9753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5B2BE-44DE-44A2-9BF2-3C8899BBC31A}">
      <dsp:nvSpPr>
        <dsp:cNvPr id="0" name=""/>
        <dsp:cNvSpPr/>
      </dsp:nvSpPr>
      <dsp:spPr>
        <a:xfrm>
          <a:off x="533400" y="1505210"/>
          <a:ext cx="6820852" cy="124562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89000">
            <a:lnSpc>
              <a:spcPct val="90000"/>
            </a:lnSpc>
            <a:spcBef>
              <a:spcPct val="0"/>
            </a:spcBef>
            <a:spcAft>
              <a:spcPct val="35000"/>
            </a:spcAft>
            <a:buNone/>
          </a:pPr>
          <a:r>
            <a:rPr lang="en-US" sz="2000" kern="1200" dirty="0"/>
            <a:t>The Army: A strategic deterrent force well before “Strategic Landpower’s” push </a:t>
          </a:r>
          <a:r>
            <a:rPr lang="en-US" sz="2000" i="1" kern="1200" dirty="0"/>
            <a:t>ca.</a:t>
          </a:r>
          <a:r>
            <a:rPr lang="en-US" sz="2000" kern="1200" dirty="0"/>
            <a:t> 2013 (See, </a:t>
          </a:r>
          <a:r>
            <a:rPr lang="en-US" sz="2000" i="1" kern="1200" dirty="0"/>
            <a:t>e.g</a:t>
          </a:r>
          <a:r>
            <a:rPr lang="en-US" sz="2000" kern="1200" dirty="0"/>
            <a:t>., GEN George Marshall’s </a:t>
          </a:r>
          <a:r>
            <a:rPr lang="en-US" sz="2000" i="1" kern="1200" dirty="0"/>
            <a:t>Victory Report</a:t>
          </a:r>
          <a:r>
            <a:rPr lang="en-US" sz="2000" kern="1200" dirty="0"/>
            <a:t>, 1.IX.1945)</a:t>
          </a:r>
        </a:p>
      </dsp:txBody>
      <dsp:txXfrm>
        <a:off x="594207" y="1566017"/>
        <a:ext cx="6699238" cy="1124015"/>
      </dsp:txXfrm>
    </dsp:sp>
    <dsp:sp modelId="{8A498404-0003-4F11-86B6-D2BD4E7FF74B}">
      <dsp:nvSpPr>
        <dsp:cNvPr id="0" name=""/>
        <dsp:cNvSpPr/>
      </dsp:nvSpPr>
      <dsp:spPr>
        <a:xfrm>
          <a:off x="0" y="3951841"/>
          <a:ext cx="9753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14A51-D4AA-4A9E-BFE1-D5FEB7B84E7B}">
      <dsp:nvSpPr>
        <dsp:cNvPr id="0" name=""/>
        <dsp:cNvSpPr/>
      </dsp:nvSpPr>
      <dsp:spPr>
        <a:xfrm>
          <a:off x="533400" y="2905125"/>
          <a:ext cx="6820852" cy="116661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064" tIns="0" rIns="258064" bIns="0" numCol="1" spcCol="1270" anchor="ctr" anchorCtr="0">
          <a:noAutofit/>
        </a:bodyPr>
        <a:lstStyle/>
        <a:p>
          <a:pPr marL="0" lvl="0" indent="0" algn="l" defTabSz="889000">
            <a:lnSpc>
              <a:spcPct val="90000"/>
            </a:lnSpc>
            <a:spcBef>
              <a:spcPct val="0"/>
            </a:spcBef>
            <a:spcAft>
              <a:spcPct val="35000"/>
            </a:spcAft>
            <a:buNone/>
          </a:pPr>
          <a:r>
            <a:rPr lang="en-US" sz="2000" kern="1200" dirty="0"/>
            <a:t>Post-2014: deter and reassure in all domains, despite the flap over the 2018 Nuclear Posture Review (particularly re: cyber attacks but also, possibly, hypersonic NNWs)</a:t>
          </a:r>
        </a:p>
      </dsp:txBody>
      <dsp:txXfrm>
        <a:off x="590350" y="2962075"/>
        <a:ext cx="6706952" cy="10527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8/13/2018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8/13/2018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55279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08CBE12-7075-4CF4-B465-A8F608703511}"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04F3119-F33E-41AE-A649-ACD1D65053D1}"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F384B25-92D2-407F-8AEA-E8642B7129D3}"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5ADFCEA-E243-44B9-9A4D-A5EBC233191A}"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1FF1368-73CF-4B1B-A245-382B23660059}" type="datetime1">
              <a:rPr lang="en-US" smtClean="0"/>
              <a:t>8/13/2018</a:t>
            </a:fld>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6CF642B-0013-415C-8698-A6BA10E993A4}"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4D4B617A-0C08-404E-BCDB-84CE9CB6215E}" type="datetime1">
              <a:rPr lang="en-US" smtClean="0"/>
              <a:t>8/13/2018</a:t>
            </a:fld>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1D690687-3031-4563-9AAA-17414078A666}" type="datetime1">
              <a:rPr lang="en-US" smtClean="0"/>
              <a:t>8/13/2018</a:t>
            </a:fld>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A44C47D-A8B9-4C6D-802C-524519684FA1}" type="datetime1">
              <a:rPr lang="en-US" smtClean="0"/>
              <a:t>8/13/2018</a:t>
            </a:fld>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7AD6E32-64D5-4B41-858F-803C0E173B6F}"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4D2641-F163-4545-8693-BC9AA15F082E}" type="datetime1">
              <a:rPr lang="en-US" smtClean="0"/>
              <a:t>8/13/2018</a:t>
            </a:fld>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6F9F2980-E173-4430-AF55-08A11B3359A7}" type="datetime1">
              <a:rPr lang="en-US" smtClean="0"/>
              <a:t>8/13/2018</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a:t>The U.S. Army and Nuclear Deterrence, 1955 – 1991</a:t>
            </a:r>
            <a:br>
              <a:rPr lang="en-US" sz="3600" dirty="0"/>
            </a:br>
            <a:br>
              <a:rPr lang="en-US" sz="3600" dirty="0"/>
            </a:br>
            <a:r>
              <a:rPr lang="en-US" sz="3600" dirty="0"/>
              <a:t>A European historical context</a:t>
            </a:r>
          </a:p>
        </p:txBody>
      </p:sp>
      <p:sp>
        <p:nvSpPr>
          <p:cNvPr id="5" name="Subtitle 4"/>
          <p:cNvSpPr>
            <a:spLocks noGrp="1"/>
          </p:cNvSpPr>
          <p:nvPr>
            <p:ph type="subTitle" idx="1"/>
          </p:nvPr>
        </p:nvSpPr>
        <p:spPr/>
        <p:txBody>
          <a:bodyPr>
            <a:normAutofit/>
          </a:bodyPr>
          <a:lstStyle/>
          <a:p>
            <a:r>
              <a:rPr lang="en-US" i="1" dirty="0"/>
              <a:t>David R. Dorondo, Western Carolina University; STRATCOM Academic Alliance</a:t>
            </a:r>
          </a:p>
          <a:p>
            <a:endParaRPr lang="en-US" dirty="0"/>
          </a:p>
        </p:txBody>
      </p:sp>
      <p:sp>
        <p:nvSpPr>
          <p:cNvPr id="2" name="Slide Number Placeholder 1"/>
          <p:cNvSpPr>
            <a:spLocks noGrp="1"/>
          </p:cNvSpPr>
          <p:nvPr>
            <p:ph type="sldNum" sz="quarter" idx="12"/>
          </p:nvPr>
        </p:nvSpPr>
        <p:spPr/>
        <p:txBody>
          <a:bodyPr/>
          <a:lstStyle/>
          <a:p>
            <a:fld id="{F36C87F6-986D-49E6-AF40-1B3A1EE8064D}" type="slidenum">
              <a:rPr lang="en-US" smtClean="0"/>
              <a:pPr/>
              <a:t>1</a:t>
            </a:fld>
            <a:endParaRPr lang="en-US"/>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the us army’s pentomic divisional concept: key element in early forward defense and calculated escalation </a:t>
            </a:r>
          </a:p>
        </p:txBody>
      </p:sp>
      <p:sp>
        <p:nvSpPr>
          <p:cNvPr id="3" name="Text Placeholder 2"/>
          <p:cNvSpPr>
            <a:spLocks noGrp="1"/>
          </p:cNvSpPr>
          <p:nvPr>
            <p:ph type="body" idx="1"/>
          </p:nvPr>
        </p:nvSpPr>
        <p:spPr/>
        <p:txBody>
          <a:bodyPr>
            <a:normAutofit fontScale="92500" lnSpcReduction="10000"/>
          </a:bodyPr>
          <a:lstStyle/>
          <a:p>
            <a:r>
              <a:rPr lang="en-US" dirty="0"/>
              <a:t>GEN Matthew B. Ridgway</a:t>
            </a:r>
          </a:p>
          <a:p>
            <a:r>
              <a:rPr lang="en-US" dirty="0"/>
              <a:t>Chief of staff 1953 - 1955</a:t>
            </a:r>
          </a:p>
          <a:p>
            <a:r>
              <a:rPr lang="en-US" sz="1400" i="1" dirty="0"/>
              <a:t>Photo courtesy of CPT Colin Marcum</a:t>
            </a:r>
            <a:endParaRPr lang="en-US" sz="1400" dirty="0"/>
          </a:p>
        </p:txBody>
      </p:sp>
      <p:pic>
        <p:nvPicPr>
          <p:cNvPr id="8" name="Content Placeholder 7"/>
          <p:cNvPicPr>
            <a:picLocks noGrp="1" noChangeAspect="1"/>
          </p:cNvPicPr>
          <p:nvPr>
            <p:ph sz="half" idx="2"/>
          </p:nvPr>
        </p:nvPicPr>
        <p:blipFill>
          <a:blip r:embed="rId2"/>
          <a:stretch>
            <a:fillRect/>
          </a:stretch>
        </p:blipFill>
        <p:spPr>
          <a:xfrm>
            <a:off x="2232498" y="2743200"/>
            <a:ext cx="2678755" cy="3429000"/>
          </a:xfrm>
          <a:prstGeom prst="rect">
            <a:avLst/>
          </a:prstGeom>
        </p:spPr>
      </p:pic>
      <p:sp>
        <p:nvSpPr>
          <p:cNvPr id="5" name="Text Placeholder 4"/>
          <p:cNvSpPr>
            <a:spLocks noGrp="1"/>
          </p:cNvSpPr>
          <p:nvPr>
            <p:ph type="body" sz="quarter" idx="3"/>
          </p:nvPr>
        </p:nvSpPr>
        <p:spPr/>
        <p:txBody>
          <a:bodyPr>
            <a:normAutofit fontScale="92500" lnSpcReduction="10000"/>
          </a:bodyPr>
          <a:lstStyle/>
          <a:p>
            <a:r>
              <a:rPr lang="en-US" dirty="0"/>
              <a:t>GEN Maxwell D. Taylor</a:t>
            </a:r>
          </a:p>
          <a:p>
            <a:r>
              <a:rPr lang="en-US" dirty="0"/>
              <a:t>Chief of staff 1955 – 1959 </a:t>
            </a:r>
          </a:p>
          <a:p>
            <a:r>
              <a:rPr lang="en-US" sz="1400" i="1" dirty="0"/>
              <a:t>Photo courtesy of CPT Colin Marcum</a:t>
            </a:r>
          </a:p>
        </p:txBody>
      </p:sp>
      <p:pic>
        <p:nvPicPr>
          <p:cNvPr id="9" name="Content Placeholder 8"/>
          <p:cNvPicPr>
            <a:picLocks noGrp="1" noChangeAspect="1"/>
          </p:cNvPicPr>
          <p:nvPr>
            <p:ph sz="quarter" idx="4"/>
          </p:nvPr>
        </p:nvPicPr>
        <p:blipFill>
          <a:blip r:embed="rId3"/>
          <a:stretch>
            <a:fillRect/>
          </a:stretch>
        </p:blipFill>
        <p:spPr>
          <a:xfrm>
            <a:off x="7295475" y="2743200"/>
            <a:ext cx="2642950" cy="3429000"/>
          </a:xfrm>
          <a:prstGeom prst="rect">
            <a:avLst/>
          </a:prstGeom>
        </p:spPr>
      </p:pic>
      <p:sp>
        <p:nvSpPr>
          <p:cNvPr id="7" name="Slide Number Placeholder 6"/>
          <p:cNvSpPr>
            <a:spLocks noGrp="1"/>
          </p:cNvSpPr>
          <p:nvPr>
            <p:ph type="sldNum" sz="quarter" idx="12"/>
          </p:nvPr>
        </p:nvSpPr>
        <p:spPr/>
        <p:txBody>
          <a:bodyPr/>
          <a:lstStyle/>
          <a:p>
            <a:fld id="{F36C87F6-986D-49E6-AF40-1B3A1EE8064D}" type="slidenum">
              <a:rPr lang="en-US" smtClean="0"/>
              <a:t>10</a:t>
            </a:fld>
            <a:endParaRPr lang="en-US" dirty="0"/>
          </a:p>
        </p:txBody>
      </p:sp>
    </p:spTree>
    <p:extLst>
      <p:ext uri="{BB962C8B-B14F-4D97-AF65-F5344CB8AC3E}">
        <p14:creationId xmlns:p14="http://schemas.microsoft.com/office/powerpoint/2010/main" val="149449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dirty="0"/>
            </a:br>
            <a:br>
              <a:rPr lang="en-US" sz="3200" dirty="0"/>
            </a:br>
            <a:r>
              <a:rPr lang="en-US" sz="2400" dirty="0"/>
              <a:t>pentomic division’s  </a:t>
            </a:r>
            <a:br>
              <a:rPr lang="en-US" sz="2400" dirty="0"/>
            </a:br>
            <a:r>
              <a:rPr lang="en-US" sz="2400" dirty="0"/>
              <a:t>Nuclear artillery BN (</a:t>
            </a:r>
            <a:r>
              <a:rPr lang="en-US" sz="2400" dirty="0" err="1"/>
              <a:t>divarty</a:t>
            </a:r>
            <a:r>
              <a:rPr lang="en-US" sz="2400" dirty="0"/>
              <a:t>)</a:t>
            </a:r>
            <a:br>
              <a:rPr lang="en-US" sz="2400" dirty="0"/>
            </a:br>
            <a:br>
              <a:rPr lang="en-US" sz="2400" dirty="0"/>
            </a:br>
            <a:br>
              <a:rPr lang="en-US" sz="2400" dirty="0"/>
            </a:br>
            <a:br>
              <a:rPr lang="en-US" sz="3200" dirty="0"/>
            </a:br>
            <a:endParaRPr lang="en-US" sz="3200" dirty="0"/>
          </a:p>
        </p:txBody>
      </p:sp>
      <p:pic>
        <p:nvPicPr>
          <p:cNvPr id="6" name="Content Placeholder 5"/>
          <p:cNvPicPr>
            <a:picLocks noGrp="1" noChangeAspect="1"/>
          </p:cNvPicPr>
          <p:nvPr>
            <p:ph idx="1"/>
          </p:nvPr>
        </p:nvPicPr>
        <p:blipFill>
          <a:blip r:embed="rId2"/>
          <a:stretch>
            <a:fillRect/>
          </a:stretch>
        </p:blipFill>
        <p:spPr>
          <a:xfrm>
            <a:off x="5561012" y="1219200"/>
            <a:ext cx="6255038" cy="4694571"/>
          </a:xfrm>
          <a:prstGeom prst="rect">
            <a:avLst/>
          </a:prstGeom>
        </p:spPr>
      </p:pic>
      <p:sp>
        <p:nvSpPr>
          <p:cNvPr id="4" name="Text Placeholder 3"/>
          <p:cNvSpPr>
            <a:spLocks noGrp="1"/>
          </p:cNvSpPr>
          <p:nvPr>
            <p:ph type="body" sz="half" idx="2"/>
          </p:nvPr>
        </p:nvSpPr>
        <p:spPr>
          <a:xfrm>
            <a:off x="684213" y="3810000"/>
            <a:ext cx="3886200" cy="1295400"/>
          </a:xfrm>
        </p:spPr>
        <p:txBody>
          <a:bodyPr>
            <a:normAutofit fontScale="85000" lnSpcReduction="10000"/>
          </a:bodyPr>
          <a:lstStyle/>
          <a:p>
            <a:pPr marL="285750" indent="-285750">
              <a:buFont typeface="Arial" panose="020B0604020202020204" pitchFamily="34" charset="0"/>
              <a:buChar char="•"/>
            </a:pPr>
            <a:r>
              <a:rPr lang="en-US" dirty="0"/>
              <a:t>Pentomic Divisional Artillery (DIVARTY) intended to deliver both conventional and nuclear fires</a:t>
            </a:r>
          </a:p>
          <a:p>
            <a:pPr marL="285750" indent="-285750">
              <a:buFont typeface="Arial" panose="020B0604020202020204" pitchFamily="34" charset="0"/>
              <a:buChar char="•"/>
            </a:pPr>
            <a:r>
              <a:rPr lang="en-US" dirty="0"/>
              <a:t>1 BTY 8in (203mm) towed howitzers (4) and 1 BTY Honest John tactical missiles (2 launchers) </a:t>
            </a:r>
          </a:p>
        </p:txBody>
      </p:sp>
      <p:sp>
        <p:nvSpPr>
          <p:cNvPr id="5" name="Slide Number Placeholder 4"/>
          <p:cNvSpPr>
            <a:spLocks noGrp="1"/>
          </p:cNvSpPr>
          <p:nvPr>
            <p:ph type="sldNum" sz="quarter" idx="12"/>
          </p:nvPr>
        </p:nvSpPr>
        <p:spPr/>
        <p:txBody>
          <a:bodyPr/>
          <a:lstStyle/>
          <a:p>
            <a:fld id="{F36C87F6-986D-49E6-AF40-1B3A1EE8064D}" type="slidenum">
              <a:rPr lang="en-US" smtClean="0"/>
              <a:t>11</a:t>
            </a:fld>
            <a:endParaRPr lang="en-US" dirty="0"/>
          </a:p>
        </p:txBody>
      </p:sp>
    </p:spTree>
    <p:extLst>
      <p:ext uri="{BB962C8B-B14F-4D97-AF65-F5344CB8AC3E}">
        <p14:creationId xmlns:p14="http://schemas.microsoft.com/office/powerpoint/2010/main" val="7533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US Army: From </a:t>
            </a:r>
            <a:r>
              <a:rPr lang="en-US" sz="3200" dirty="0" err="1"/>
              <a:t>davey</a:t>
            </a:r>
            <a:r>
              <a:rPr lang="en-US" sz="3200" dirty="0"/>
              <a:t> </a:t>
            </a:r>
            <a:r>
              <a:rPr lang="en-US" sz="3200" dirty="0" err="1"/>
              <a:t>crockett</a:t>
            </a:r>
            <a:r>
              <a:rPr lang="en-US" sz="3200" dirty="0"/>
              <a:t>, nuclear land mines, and atomic artillery to </a:t>
            </a:r>
            <a:r>
              <a:rPr lang="en-US" sz="3200"/>
              <a:t>corporal, sergeant</a:t>
            </a:r>
            <a:r>
              <a:rPr lang="en-US" sz="3200" dirty="0"/>
              <a:t>, honest john, lance, and  </a:t>
            </a:r>
            <a:r>
              <a:rPr lang="en-US" sz="3200" dirty="0" err="1"/>
              <a:t>pershing</a:t>
            </a:r>
            <a:r>
              <a:rPr lang="en-US" sz="3200" dirty="0"/>
              <a:t> II…</a:t>
            </a:r>
          </a:p>
        </p:txBody>
      </p:sp>
      <p:sp>
        <p:nvSpPr>
          <p:cNvPr id="3" name="Text Placeholder 2"/>
          <p:cNvSpPr>
            <a:spLocks noGrp="1"/>
          </p:cNvSpPr>
          <p:nvPr>
            <p:ph type="body" idx="1"/>
          </p:nvPr>
        </p:nvSpPr>
        <p:spPr/>
        <p:txBody>
          <a:bodyPr/>
          <a:lstStyle/>
          <a:p>
            <a:r>
              <a:rPr lang="en-US" dirty="0"/>
              <a:t>The “Atomic watermelon”</a:t>
            </a:r>
          </a:p>
        </p:txBody>
      </p:sp>
      <p:sp>
        <p:nvSpPr>
          <p:cNvPr id="5" name="Text Placeholder 4"/>
          <p:cNvSpPr>
            <a:spLocks noGrp="1"/>
          </p:cNvSpPr>
          <p:nvPr>
            <p:ph type="body" sz="quarter" idx="3"/>
          </p:nvPr>
        </p:nvSpPr>
        <p:spPr/>
        <p:txBody>
          <a:bodyPr/>
          <a:lstStyle/>
          <a:p>
            <a:r>
              <a:rPr lang="en-US" dirty="0"/>
              <a:t>Pershing II </a:t>
            </a:r>
          </a:p>
        </p:txBody>
      </p:sp>
      <p:pic>
        <p:nvPicPr>
          <p:cNvPr id="15" name="Content Placeholder 14"/>
          <p:cNvPicPr>
            <a:picLocks noGrp="1" noChangeAspect="1"/>
          </p:cNvPicPr>
          <p:nvPr>
            <p:ph sz="quarter" idx="4"/>
          </p:nvPr>
        </p:nvPicPr>
        <p:blipFill>
          <a:blip r:embed="rId2"/>
          <a:stretch>
            <a:fillRect/>
          </a:stretch>
        </p:blipFill>
        <p:spPr>
          <a:xfrm>
            <a:off x="7249453" y="2743200"/>
            <a:ext cx="2734995" cy="3429000"/>
          </a:xfrm>
          <a:prstGeom prst="rect">
            <a:avLst/>
          </a:prstGeom>
        </p:spPr>
      </p:pic>
      <p:sp>
        <p:nvSpPr>
          <p:cNvPr id="7" name="Slide Number Placeholder 6"/>
          <p:cNvSpPr>
            <a:spLocks noGrp="1"/>
          </p:cNvSpPr>
          <p:nvPr>
            <p:ph type="sldNum" sz="quarter" idx="12"/>
          </p:nvPr>
        </p:nvSpPr>
        <p:spPr/>
        <p:txBody>
          <a:bodyPr/>
          <a:lstStyle/>
          <a:p>
            <a:fld id="{F36C87F6-986D-49E6-AF40-1B3A1EE8064D}" type="slidenum">
              <a:rPr lang="en-US" smtClean="0"/>
              <a:t>12</a:t>
            </a:fld>
            <a:endParaRPr lang="en-US" dirty="0"/>
          </a:p>
        </p:txBody>
      </p:sp>
      <p:pic>
        <p:nvPicPr>
          <p:cNvPr id="14" name="Content Placeholder 13"/>
          <p:cNvPicPr>
            <a:picLocks noGrp="1" noChangeAspect="1"/>
          </p:cNvPicPr>
          <p:nvPr>
            <p:ph sz="half" idx="2"/>
          </p:nvPr>
        </p:nvPicPr>
        <p:blipFill>
          <a:blip r:embed="rId3"/>
          <a:stretch>
            <a:fillRect/>
          </a:stretch>
        </p:blipFill>
        <p:spPr>
          <a:xfrm>
            <a:off x="1449970" y="2743200"/>
            <a:ext cx="4243811" cy="3429000"/>
          </a:xfrm>
          <a:prstGeom prst="rect">
            <a:avLst/>
          </a:prstGeom>
        </p:spPr>
      </p:pic>
    </p:spTree>
    <p:extLst>
      <p:ext uri="{BB962C8B-B14F-4D97-AF65-F5344CB8AC3E}">
        <p14:creationId xmlns:p14="http://schemas.microsoft.com/office/powerpoint/2010/main" val="377726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Protests, peacemaking, and </a:t>
            </a:r>
            <a:r>
              <a:rPr lang="en-US" sz="2800" dirty="0" err="1"/>
              <a:t>nato</a:t>
            </a:r>
            <a:r>
              <a:rPr lang="en-US" sz="2800" dirty="0"/>
              <a:t> conventional modernization make US army </a:t>
            </a:r>
            <a:r>
              <a:rPr lang="en-US" sz="2800" dirty="0" err="1"/>
              <a:t>nsnw</a:t>
            </a:r>
            <a:r>
              <a:rPr lang="en-US" sz="2800" dirty="0"/>
              <a:t> systems increasingly questionable in the decade after 1980 </a:t>
            </a:r>
          </a:p>
        </p:txBody>
      </p:sp>
      <p:sp>
        <p:nvSpPr>
          <p:cNvPr id="3" name="Text Placeholder 2"/>
          <p:cNvSpPr>
            <a:spLocks noGrp="1"/>
          </p:cNvSpPr>
          <p:nvPr>
            <p:ph type="body" idx="1"/>
          </p:nvPr>
        </p:nvSpPr>
        <p:spPr/>
        <p:txBody>
          <a:bodyPr/>
          <a:lstStyle/>
          <a:p>
            <a:r>
              <a:rPr lang="en-US" dirty="0"/>
              <a:t>Protestors from Heilbronn in </a:t>
            </a:r>
            <a:r>
              <a:rPr lang="en-US" dirty="0" err="1"/>
              <a:t>bonn</a:t>
            </a:r>
            <a:r>
              <a:rPr lang="en-US" dirty="0"/>
              <a:t>, ca. 1983 – 1984</a:t>
            </a:r>
          </a:p>
        </p:txBody>
      </p:sp>
      <p:pic>
        <p:nvPicPr>
          <p:cNvPr id="8" name="Content Placeholder 7"/>
          <p:cNvPicPr>
            <a:picLocks noGrp="1" noChangeAspect="1"/>
          </p:cNvPicPr>
          <p:nvPr>
            <p:ph sz="half" idx="2"/>
          </p:nvPr>
        </p:nvPicPr>
        <p:blipFill>
          <a:blip r:embed="rId2"/>
          <a:stretch>
            <a:fillRect/>
          </a:stretch>
        </p:blipFill>
        <p:spPr>
          <a:xfrm>
            <a:off x="1217613" y="2925958"/>
            <a:ext cx="4708525" cy="3063484"/>
          </a:xfrm>
          <a:prstGeom prst="rect">
            <a:avLst/>
          </a:prstGeom>
        </p:spPr>
      </p:pic>
      <p:sp>
        <p:nvSpPr>
          <p:cNvPr id="5" name="Text Placeholder 4"/>
          <p:cNvSpPr>
            <a:spLocks noGrp="1"/>
          </p:cNvSpPr>
          <p:nvPr>
            <p:ph type="body" sz="quarter" idx="3"/>
          </p:nvPr>
        </p:nvSpPr>
        <p:spPr/>
        <p:txBody>
          <a:bodyPr>
            <a:normAutofit/>
          </a:bodyPr>
          <a:lstStyle/>
          <a:p>
            <a:r>
              <a:rPr lang="en-US" dirty="0"/>
              <a:t>Signing the </a:t>
            </a:r>
            <a:r>
              <a:rPr lang="en-US" dirty="0" err="1"/>
              <a:t>inf</a:t>
            </a:r>
            <a:r>
              <a:rPr lang="en-US" dirty="0"/>
              <a:t> treaty; 8.XII.1987</a:t>
            </a:r>
          </a:p>
        </p:txBody>
      </p:sp>
      <p:pic>
        <p:nvPicPr>
          <p:cNvPr id="9" name="Content Placeholder 8"/>
          <p:cNvPicPr>
            <a:picLocks noGrp="1" noChangeAspect="1"/>
          </p:cNvPicPr>
          <p:nvPr>
            <p:ph sz="quarter" idx="4"/>
          </p:nvPr>
        </p:nvPicPr>
        <p:blipFill>
          <a:blip r:embed="rId3"/>
          <a:stretch>
            <a:fillRect/>
          </a:stretch>
        </p:blipFill>
        <p:spPr>
          <a:xfrm>
            <a:off x="6473825" y="3033712"/>
            <a:ext cx="4286250" cy="2847975"/>
          </a:xfrm>
          <a:prstGeom prst="rect">
            <a:avLst/>
          </a:prstGeom>
        </p:spPr>
      </p:pic>
      <p:sp>
        <p:nvSpPr>
          <p:cNvPr id="7" name="Slide Number Placeholder 6"/>
          <p:cNvSpPr>
            <a:spLocks noGrp="1"/>
          </p:cNvSpPr>
          <p:nvPr>
            <p:ph type="sldNum" sz="quarter" idx="12"/>
          </p:nvPr>
        </p:nvSpPr>
        <p:spPr/>
        <p:txBody>
          <a:bodyPr/>
          <a:lstStyle/>
          <a:p>
            <a:fld id="{F36C87F6-986D-49E6-AF40-1B3A1EE8064D}" type="slidenum">
              <a:rPr lang="en-US" smtClean="0"/>
              <a:t>13</a:t>
            </a:fld>
            <a:endParaRPr lang="en-US" dirty="0"/>
          </a:p>
        </p:txBody>
      </p:sp>
    </p:spTree>
    <p:extLst>
      <p:ext uri="{BB962C8B-B14F-4D97-AF65-F5344CB8AC3E}">
        <p14:creationId xmlns:p14="http://schemas.microsoft.com/office/powerpoint/2010/main" val="6541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Autofit/>
          </a:bodyPr>
          <a:lstStyle/>
          <a:p>
            <a:pPr marL="45720" indent="0">
              <a:buNone/>
            </a:pPr>
            <a:r>
              <a:rPr lang="en-US" sz="2000" dirty="0">
                <a:latin typeface="Palatino Linotype" panose="02040502050505030304" pitchFamily="18" charset="0"/>
              </a:rPr>
              <a:t>“Planning deterrence means thinking through the possible reasoning of an adversary and the way in which alternative courses of action might appear to him in advance. It also means doing this in his terms, and not in ours; and allowing for how he might think in future circumstances, not just in today’s. In essence we seek to ensure that, whatever military aggression or political bullying a future [Russian] leader might contemplate, he could not foresee any likely situation in which the West would be left with no realistic alternative….No safer system than deterrence is yet in view, and impatience would be a catastrophic guide in the search. To tear down the present structure, imperfect but effective, before a better one is firmly within our grasp would be an immensely dangerous and irresponsible act.” </a:t>
            </a:r>
            <a:r>
              <a:rPr lang="en-US" sz="2000" i="1" dirty="0">
                <a:latin typeface="Palatino Linotype" panose="02040502050505030304" pitchFamily="18" charset="0"/>
              </a:rPr>
              <a:t>Statement on the Defence Estimates 1981</a:t>
            </a:r>
            <a:r>
              <a:rPr lang="en-US" sz="2000" dirty="0">
                <a:latin typeface="Palatino Linotype" panose="02040502050505030304" pitchFamily="18" charset="0"/>
              </a:rPr>
              <a:t> (</a:t>
            </a:r>
            <a:r>
              <a:rPr lang="en-US" sz="2000" dirty="0" err="1">
                <a:latin typeface="Palatino Linotype" panose="02040502050505030304" pitchFamily="18" charset="0"/>
              </a:rPr>
              <a:t>Cmnd</a:t>
            </a:r>
            <a:r>
              <a:rPr lang="en-US" sz="2000" dirty="0">
                <a:latin typeface="Palatino Linotype" panose="02040502050505030304" pitchFamily="18" charset="0"/>
              </a:rPr>
              <a:t>. 8212-1, pp 13-14) See Quinlan, </a:t>
            </a:r>
            <a:r>
              <a:rPr lang="en-US" sz="2000" i="1" dirty="0">
                <a:latin typeface="Palatino Linotype" panose="02040502050505030304" pitchFamily="18" charset="0"/>
              </a:rPr>
              <a:t>Thinking About Nuclear Weapons </a:t>
            </a:r>
            <a:r>
              <a:rPr lang="en-US" sz="2000" dirty="0">
                <a:latin typeface="Palatino Linotype" panose="02040502050505030304" pitchFamily="18" charset="0"/>
              </a:rPr>
              <a:t>(2009/2013) </a:t>
            </a:r>
          </a:p>
        </p:txBody>
      </p:sp>
      <p:sp>
        <p:nvSpPr>
          <p:cNvPr id="4" name="Slide Number Placeholder 3"/>
          <p:cNvSpPr>
            <a:spLocks noGrp="1"/>
          </p:cNvSpPr>
          <p:nvPr>
            <p:ph type="sldNum" sz="quarter" idx="12"/>
          </p:nvPr>
        </p:nvSpPr>
        <p:spPr/>
        <p:txBody>
          <a:bodyPr/>
          <a:lstStyle/>
          <a:p>
            <a:fld id="{F36C87F6-986D-49E6-AF40-1B3A1EE8064D}" type="slidenum">
              <a:rPr lang="en-US" smtClean="0"/>
              <a:t>14</a:t>
            </a:fld>
            <a:endParaRPr lang="en-US" dirty="0"/>
          </a:p>
        </p:txBody>
      </p:sp>
    </p:spTree>
    <p:extLst>
      <p:ext uri="{BB962C8B-B14F-4D97-AF65-F5344CB8AC3E}">
        <p14:creationId xmlns:p14="http://schemas.microsoft.com/office/powerpoint/2010/main" val="51158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p:txBody>
          <a:bodyPr>
            <a:normAutofit fontScale="92500" lnSpcReduction="20000"/>
          </a:bodyPr>
          <a:lstStyle/>
          <a:p>
            <a:pPr marL="45720" indent="0">
              <a:buNone/>
            </a:pPr>
            <a:r>
              <a:rPr lang="en-US" dirty="0"/>
              <a:t>Bacevich, A. J. </a:t>
            </a:r>
            <a:r>
              <a:rPr lang="en-US" i="1" dirty="0"/>
              <a:t>The Pentomic Era: The U.S. Army Between Korea and Vietnam</a:t>
            </a:r>
            <a:r>
              <a:rPr lang="en-US" dirty="0"/>
              <a:t> (Washington: NDU Press, 1986)</a:t>
            </a:r>
          </a:p>
          <a:p>
            <a:pPr marL="45720" indent="0">
              <a:buNone/>
            </a:pPr>
            <a:r>
              <a:rPr lang="en-US" dirty="0"/>
              <a:t>Frankel, Michael, </a:t>
            </a:r>
            <a:r>
              <a:rPr lang="en-US" i="1" dirty="0"/>
              <a:t>et al</a:t>
            </a:r>
            <a:r>
              <a:rPr lang="en-US" dirty="0"/>
              <a:t>. Nonstrategic Nuclear Weapons at an Inflection Point: National Security Perspective (Baltimore: JHUP/APL, 2017)</a:t>
            </a:r>
          </a:p>
          <a:p>
            <a:pPr marL="45720" indent="0">
              <a:buNone/>
            </a:pPr>
            <a:r>
              <a:rPr lang="en-US" dirty="0"/>
              <a:t>Glover, Jonathan. </a:t>
            </a:r>
            <a:r>
              <a:rPr lang="en-US" i="1" dirty="0"/>
              <a:t>Humanity: A Moral History of the Twentieth Century</a:t>
            </a:r>
            <a:r>
              <a:rPr lang="en-US" dirty="0"/>
              <a:t>  (New Haven: Yale University Press, 1999)</a:t>
            </a:r>
          </a:p>
          <a:p>
            <a:pPr marL="45720" indent="0">
              <a:buNone/>
            </a:pPr>
            <a:r>
              <a:rPr lang="en-US" dirty="0"/>
              <a:t>Hennessey, Peter. </a:t>
            </a:r>
            <a:r>
              <a:rPr lang="en-US" i="1" dirty="0"/>
              <a:t>Cabinets and the Bomb </a:t>
            </a:r>
            <a:r>
              <a:rPr lang="en-US" dirty="0"/>
              <a:t>(Oxford: Oxford University Press, 2007)</a:t>
            </a:r>
          </a:p>
          <a:p>
            <a:pPr marL="45720" indent="0">
              <a:buNone/>
            </a:pPr>
            <a:r>
              <a:rPr lang="en-US" dirty="0"/>
              <a:t>Krüger, Dieter and Volker Bausch, eds. </a:t>
            </a:r>
            <a:r>
              <a:rPr lang="en-US" i="1" dirty="0"/>
              <a:t>Fulda Gap: Battlefield of the Cold War Alliances</a:t>
            </a:r>
            <a:r>
              <a:rPr lang="en-US" dirty="0"/>
              <a:t>. Trans. David R. Dorondo (New York: Lexington Books, 2018)</a:t>
            </a:r>
          </a:p>
          <a:p>
            <a:pPr marL="45720" indent="0">
              <a:buNone/>
            </a:pPr>
            <a:r>
              <a:rPr lang="en-US" dirty="0"/>
              <a:t>Quinlan, Michael. Thinking About Nuclear Weapons: Principles, Prospects, Prospects (Oxford, Oxford University Press, 2009)</a:t>
            </a:r>
          </a:p>
        </p:txBody>
      </p:sp>
      <p:sp>
        <p:nvSpPr>
          <p:cNvPr id="4" name="Slide Number Placeholder 3"/>
          <p:cNvSpPr>
            <a:spLocks noGrp="1"/>
          </p:cNvSpPr>
          <p:nvPr>
            <p:ph type="sldNum" sz="quarter" idx="12"/>
          </p:nvPr>
        </p:nvSpPr>
        <p:spPr/>
        <p:txBody>
          <a:bodyPr/>
          <a:lstStyle/>
          <a:p>
            <a:fld id="{F36C87F6-986D-49E6-AF40-1B3A1EE8064D}" type="slidenum">
              <a:rPr lang="en-US" smtClean="0"/>
              <a:t>15</a:t>
            </a:fld>
            <a:endParaRPr lang="en-US" dirty="0"/>
          </a:p>
        </p:txBody>
      </p:sp>
    </p:spTree>
    <p:extLst>
      <p:ext uri="{BB962C8B-B14F-4D97-AF65-F5344CB8AC3E}">
        <p14:creationId xmlns:p14="http://schemas.microsoft.com/office/powerpoint/2010/main" val="175257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6C87F6-986D-49E6-AF40-1B3A1EE8064D}" type="slidenum">
              <a:rPr lang="en-US" smtClean="0"/>
              <a:t>2</a:t>
            </a:fld>
            <a:endParaRPr lang="en-US"/>
          </a:p>
        </p:txBody>
      </p:sp>
      <p:sp>
        <p:nvSpPr>
          <p:cNvPr id="3" name="Rectangle 2"/>
          <p:cNvSpPr/>
          <p:nvPr/>
        </p:nvSpPr>
        <p:spPr>
          <a:xfrm>
            <a:off x="2513012" y="1445361"/>
            <a:ext cx="6092825" cy="4985980"/>
          </a:xfrm>
          <a:prstGeom prst="rect">
            <a:avLst/>
          </a:prstGeom>
        </p:spPr>
        <p:txBody>
          <a:bodyPr>
            <a:spAutoFit/>
          </a:bodyPr>
          <a:lstStyle/>
          <a:p>
            <a:pPr algn="just"/>
            <a:r>
              <a:rPr lang="en-US" sz="2400" dirty="0">
                <a:latin typeface="Palatino Linotype" panose="02040502050505030304" pitchFamily="18" charset="0"/>
                <a:ea typeface="Times New Roman" panose="02020603050405020304" pitchFamily="18" charset="0"/>
              </a:rPr>
              <a:t>Volcanoes thought extinct turned out not to be.</a:t>
            </a:r>
            <a:endParaRPr lang="en-US" sz="2400" dirty="0">
              <a:latin typeface="Palatino Linotype" panose="02040502050505030304" pitchFamily="18" charset="0"/>
            </a:endParaRPr>
          </a:p>
          <a:p>
            <a:pPr algn="r"/>
            <a:r>
              <a:rPr lang="en-US" dirty="0">
                <a:latin typeface="Palatino Linotype" panose="02040502050505030304" pitchFamily="18" charset="0"/>
              </a:rPr>
              <a:t>Jonathan Glover,</a:t>
            </a:r>
          </a:p>
          <a:p>
            <a:pPr algn="r"/>
            <a:r>
              <a:rPr lang="en-US" i="1" dirty="0">
                <a:latin typeface="Palatino Linotype" panose="02040502050505030304" pitchFamily="18" charset="0"/>
              </a:rPr>
              <a:t>Humanity: A Moral History of the Twentieth Century</a:t>
            </a:r>
          </a:p>
          <a:p>
            <a:pPr algn="r"/>
            <a:endParaRPr lang="en-US" i="1" dirty="0">
              <a:latin typeface="Palatino Linotype" panose="02040502050505030304" pitchFamily="18" charset="0"/>
            </a:endParaRPr>
          </a:p>
          <a:p>
            <a:pPr algn="r"/>
            <a:endParaRPr lang="en-US" i="1" dirty="0">
              <a:latin typeface="Palatino Linotype" panose="02040502050505030304" pitchFamily="18" charset="0"/>
            </a:endParaRPr>
          </a:p>
          <a:p>
            <a:r>
              <a:rPr lang="en-US" sz="2400" dirty="0">
                <a:latin typeface="Palatino Linotype" panose="02040502050505030304" pitchFamily="18" charset="0"/>
              </a:rPr>
              <a:t>Russia has demonstrated its willingness to use force to alter the map of Europe and impose its will on its neighbors, backed by implicit and explicit nuclear first-use threats</a:t>
            </a:r>
            <a:r>
              <a:rPr lang="en-US" sz="2000" dirty="0">
                <a:latin typeface="Palatino Linotype" panose="02040502050505030304" pitchFamily="18" charset="0"/>
              </a:rPr>
              <a:t>.</a:t>
            </a:r>
          </a:p>
          <a:p>
            <a:pPr algn="r"/>
            <a:endParaRPr lang="en-US" sz="2400" dirty="0">
              <a:latin typeface="Palatino Linotype" panose="02040502050505030304" pitchFamily="18" charset="0"/>
            </a:endParaRPr>
          </a:p>
          <a:p>
            <a:pPr algn="r"/>
            <a:r>
              <a:rPr lang="en-US" i="1" dirty="0">
                <a:latin typeface="Palatino Linotype" panose="02040502050505030304" pitchFamily="18" charset="0"/>
              </a:rPr>
              <a:t>2018 U.S. Nuclear Posture Review</a:t>
            </a:r>
            <a:r>
              <a:rPr lang="en-US" dirty="0">
                <a:latin typeface="Palatino Linotype" panose="02040502050505030304" pitchFamily="18" charset="0"/>
              </a:rPr>
              <a:t> </a:t>
            </a:r>
            <a:endParaRPr lang="en-US" i="1" dirty="0">
              <a:latin typeface="Palatino Linotype" panose="02040502050505030304" pitchFamily="18" charset="0"/>
            </a:endParaRPr>
          </a:p>
          <a:p>
            <a:pPr algn="r"/>
            <a:endParaRPr lang="en-US" i="1" dirty="0">
              <a:latin typeface="Palatino Linotype" panose="02040502050505030304" pitchFamily="18" charset="0"/>
            </a:endParaRPr>
          </a:p>
          <a:p>
            <a:pPr algn="r"/>
            <a:endParaRPr lang="en-US" i="1" dirty="0">
              <a:latin typeface="Palatino Linotype" panose="02040502050505030304" pitchFamily="18" charset="0"/>
            </a:endParaRPr>
          </a:p>
        </p:txBody>
      </p:sp>
    </p:spTree>
    <p:extLst>
      <p:ext uri="{BB962C8B-B14F-4D97-AF65-F5344CB8AC3E}">
        <p14:creationId xmlns:p14="http://schemas.microsoft.com/office/powerpoint/2010/main" val="146569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Rationale for historical context while avoiding historical determinism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5248488"/>
              </p:ext>
            </p:extLst>
          </p:nvPr>
        </p:nvGraphicFramePr>
        <p:xfrm>
          <a:off x="1217613" y="1828800"/>
          <a:ext cx="975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36C87F6-986D-49E6-AF40-1B3A1EE8064D}" type="slidenum">
              <a:rPr lang="en-US" smtClean="0"/>
              <a:t>3</a:t>
            </a:fld>
            <a:endParaRPr lang="en-US" dirty="0"/>
          </a:p>
        </p:txBody>
      </p:sp>
    </p:spTree>
    <p:extLst>
      <p:ext uri="{BB962C8B-B14F-4D97-AF65-F5344CB8AC3E}">
        <p14:creationId xmlns:p14="http://schemas.microsoft.com/office/powerpoint/2010/main" val="35598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From victory in Europe in 1945…</a:t>
            </a:r>
            <a:endParaRPr lang="en-US" i="1" dirty="0"/>
          </a:p>
        </p:txBody>
      </p:sp>
      <p:sp>
        <p:nvSpPr>
          <p:cNvPr id="2" name="Content Placeholder 1"/>
          <p:cNvSpPr>
            <a:spLocks noGrp="1"/>
          </p:cNvSpPr>
          <p:nvPr>
            <p:ph sz="half" idx="1"/>
          </p:nvPr>
        </p:nvSpPr>
        <p:spPr/>
        <p:txBody>
          <a:bodyPr>
            <a:normAutofit fontScale="85000" lnSpcReduction="20000"/>
          </a:bodyPr>
          <a:lstStyle/>
          <a:p>
            <a:r>
              <a:rPr lang="en-US" dirty="0"/>
              <a:t>8 May 1945 – V-E Day</a:t>
            </a:r>
          </a:p>
          <a:p>
            <a:r>
              <a:rPr lang="en-US" dirty="0"/>
              <a:t>Approx. 589,269 US Army/USAAF casualties in the ETO (not including Italy)</a:t>
            </a:r>
          </a:p>
          <a:p>
            <a:r>
              <a:rPr lang="en-US" dirty="0"/>
              <a:t>Approx. 383,000 UK total military fatalities (of approx. 450,000 total fatalities, military and civilian) </a:t>
            </a:r>
          </a:p>
          <a:p>
            <a:r>
              <a:rPr lang="en-US" dirty="0"/>
              <a:t>Approx. 9,750,000 Soviet military fatalities (of approx. 26 million total fatalities, military and civilian)</a:t>
            </a:r>
          </a:p>
          <a:p>
            <a:r>
              <a:rPr lang="en-US" dirty="0"/>
              <a:t>European Axis destroyed; Germany occupied and divided </a:t>
            </a:r>
            <a:r>
              <a:rPr lang="en-US" i="1" dirty="0"/>
              <a:t>de facto </a:t>
            </a:r>
            <a:r>
              <a:rPr lang="en-US" dirty="0"/>
              <a:t>(though not</a:t>
            </a:r>
            <a:r>
              <a:rPr lang="en-US" i="1" dirty="0"/>
              <a:t> de jure </a:t>
            </a:r>
            <a:r>
              <a:rPr lang="en-US" dirty="0"/>
              <a:t>before 1948)</a:t>
            </a:r>
          </a:p>
          <a:p>
            <a:pPr marL="45720" indent="0">
              <a:buNone/>
            </a:pPr>
            <a:endParaRPr lang="en-US" dirty="0"/>
          </a:p>
          <a:p>
            <a:endParaRPr lang="en-US" i="1" dirty="0"/>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a:t>
            </a:fld>
            <a:endParaRPr lang="en-US"/>
          </a:p>
        </p:txBody>
      </p:sp>
      <p:pic>
        <p:nvPicPr>
          <p:cNvPr id="7" name="Content Placeholder 6"/>
          <p:cNvPicPr>
            <a:picLocks noGrp="1" noChangeAspect="1"/>
          </p:cNvPicPr>
          <p:nvPr>
            <p:ph sz="half" idx="2"/>
          </p:nvPr>
        </p:nvPicPr>
        <p:blipFill>
          <a:blip r:embed="rId3"/>
          <a:stretch>
            <a:fillRect/>
          </a:stretch>
        </p:blipFill>
        <p:spPr>
          <a:xfrm>
            <a:off x="6262688" y="2392376"/>
            <a:ext cx="4708525" cy="3216248"/>
          </a:xfrm>
          <a:prstGeom prst="rect">
            <a:avLst/>
          </a:prstGeo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To final Cold War division by 1955…</a:t>
            </a:r>
          </a:p>
        </p:txBody>
      </p:sp>
      <p:sp>
        <p:nvSpPr>
          <p:cNvPr id="3" name="Content Placeholder 2"/>
          <p:cNvSpPr>
            <a:spLocks noGrp="1"/>
          </p:cNvSpPr>
          <p:nvPr>
            <p:ph sz="half" idx="1"/>
          </p:nvPr>
        </p:nvSpPr>
        <p:spPr/>
        <p:txBody>
          <a:bodyPr>
            <a:normAutofit fontScale="77500" lnSpcReduction="20000"/>
          </a:bodyPr>
          <a:lstStyle/>
          <a:p>
            <a:r>
              <a:rPr lang="en-US" dirty="0"/>
              <a:t>Between 1947 and 1955, Europe is divided</a:t>
            </a:r>
          </a:p>
          <a:p>
            <a:r>
              <a:rPr lang="en-US" dirty="0"/>
              <a:t>NATO (4.IV.1949) and the Warsaw Pact (14.V.1955) are formed</a:t>
            </a:r>
          </a:p>
          <a:p>
            <a:r>
              <a:rPr lang="en-US" dirty="0"/>
              <a:t>NATO conventional forces set by the Lisbon Agreement (20-25.II.1952) </a:t>
            </a:r>
          </a:p>
          <a:p>
            <a:r>
              <a:rPr lang="en-US" dirty="0"/>
              <a:t>Nuclear forces stand up in the US, the UK, and the USSR between 1945 and 1955 (France in the 1960s) </a:t>
            </a:r>
          </a:p>
          <a:p>
            <a:r>
              <a:rPr lang="en-US" dirty="0"/>
              <a:t>US/UK nuclear forces intended to deter both Soviet conventional numerical superiority and nuclear threats </a:t>
            </a:r>
          </a:p>
          <a:p>
            <a:r>
              <a:rPr lang="en-US" dirty="0"/>
              <a:t>Both counter-force and counter-value (</a:t>
            </a:r>
            <a:r>
              <a:rPr lang="en-US" i="1" dirty="0"/>
              <a:t>e.g.</a:t>
            </a:r>
            <a:r>
              <a:rPr lang="en-US" dirty="0"/>
              <a:t> the “Moscow criterion”)</a:t>
            </a:r>
          </a:p>
        </p:txBody>
      </p:sp>
      <p:pic>
        <p:nvPicPr>
          <p:cNvPr id="7" name="Content Placeholder 6" descr="MaxUSHistoryII - Unit VII - The &lt;strong&gt;Cold&lt;/strong&gt; &lt;strong&gt;War&lt;/strong&gt;"/>
          <p:cNvPicPr>
            <a:picLocks noGrp="1" noChangeAspect="1"/>
          </p:cNvPicPr>
          <p:nvPr>
            <p:ph sz="half" idx="2"/>
          </p:nvPr>
        </p:nvPicPr>
        <p:blipFill>
          <a:blip r:embed="rId2"/>
          <a:stretch>
            <a:fillRect/>
          </a:stretch>
        </p:blipFill>
        <p:spPr>
          <a:xfrm>
            <a:off x="6262688" y="2234803"/>
            <a:ext cx="4708525" cy="3531393"/>
          </a:xfrm>
        </p:spPr>
      </p:pic>
      <p:sp>
        <p:nvSpPr>
          <p:cNvPr id="5" name="Slide Number Placeholder 4"/>
          <p:cNvSpPr>
            <a:spLocks noGrp="1"/>
          </p:cNvSpPr>
          <p:nvPr>
            <p:ph type="sldNum" sz="quarter" idx="12"/>
          </p:nvPr>
        </p:nvSpPr>
        <p:spPr/>
        <p:txBody>
          <a:bodyPr/>
          <a:lstStyle/>
          <a:p>
            <a:fld id="{F36C87F6-986D-49E6-AF40-1B3A1EE8064D}" type="slidenum">
              <a:rPr lang="en-US" smtClean="0"/>
              <a:t>5</a:t>
            </a:fld>
            <a:endParaRPr lang="en-US" dirty="0"/>
          </a:p>
        </p:txBody>
      </p:sp>
    </p:spTree>
    <p:extLst>
      <p:ext uri="{BB962C8B-B14F-4D97-AF65-F5344CB8AC3E}">
        <p14:creationId xmlns:p14="http://schemas.microsoft.com/office/powerpoint/2010/main" val="413166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Germany remained at the heart of the divide… both reality and symbol of the cold war</a:t>
            </a:r>
          </a:p>
        </p:txBody>
      </p:sp>
      <p:sp>
        <p:nvSpPr>
          <p:cNvPr id="3" name="Text Placeholder 2"/>
          <p:cNvSpPr>
            <a:spLocks noGrp="1"/>
          </p:cNvSpPr>
          <p:nvPr>
            <p:ph type="body" idx="1"/>
          </p:nvPr>
        </p:nvSpPr>
        <p:spPr/>
        <p:txBody>
          <a:bodyPr>
            <a:noAutofit/>
          </a:bodyPr>
          <a:lstStyle/>
          <a:p>
            <a:r>
              <a:rPr lang="en-US" sz="2000" dirty="0"/>
              <a:t>Federal Republic of Germany (FRG; est. May 1949). always the first potential battlefield</a:t>
            </a:r>
          </a:p>
        </p:txBody>
      </p:sp>
      <p:pic>
        <p:nvPicPr>
          <p:cNvPr id="9" name="Content Placeholder 8" descr="File:&lt;strong&gt;West Germany&lt;/strong&gt;-CIA WFB Map.png"/>
          <p:cNvPicPr>
            <a:picLocks noGrp="1" noChangeAspect="1"/>
          </p:cNvPicPr>
          <p:nvPr>
            <p:ph sz="half" idx="2"/>
          </p:nvPr>
        </p:nvPicPr>
        <p:blipFill>
          <a:blip r:embed="rId2"/>
          <a:stretch>
            <a:fillRect/>
          </a:stretch>
        </p:blipFill>
        <p:spPr>
          <a:xfrm>
            <a:off x="1677459" y="2743200"/>
            <a:ext cx="3788833" cy="3429000"/>
          </a:xfrm>
        </p:spPr>
      </p:pic>
      <p:sp>
        <p:nvSpPr>
          <p:cNvPr id="5" name="Text Placeholder 4"/>
          <p:cNvSpPr>
            <a:spLocks noGrp="1"/>
          </p:cNvSpPr>
          <p:nvPr>
            <p:ph type="body" sz="quarter" idx="3"/>
          </p:nvPr>
        </p:nvSpPr>
        <p:spPr/>
        <p:txBody>
          <a:bodyPr>
            <a:normAutofit fontScale="85000" lnSpcReduction="10000"/>
          </a:bodyPr>
          <a:lstStyle/>
          <a:p>
            <a:r>
              <a:rPr lang="en-US" dirty="0"/>
              <a:t>German democratic republic (GDR; est. oct 1949). always the second potential battlefield </a:t>
            </a:r>
          </a:p>
        </p:txBody>
      </p:sp>
      <p:sp>
        <p:nvSpPr>
          <p:cNvPr id="7" name="Slide Number Placeholder 6"/>
          <p:cNvSpPr>
            <a:spLocks noGrp="1"/>
          </p:cNvSpPr>
          <p:nvPr>
            <p:ph type="sldNum" sz="quarter" idx="12"/>
          </p:nvPr>
        </p:nvSpPr>
        <p:spPr/>
        <p:txBody>
          <a:bodyPr/>
          <a:lstStyle/>
          <a:p>
            <a:fld id="{F36C87F6-986D-49E6-AF40-1B3A1EE8064D}" type="slidenum">
              <a:rPr lang="en-US" smtClean="0"/>
              <a:t>6</a:t>
            </a:fld>
            <a:endParaRPr lang="en-US" dirty="0"/>
          </a:p>
        </p:txBody>
      </p:sp>
      <p:pic>
        <p:nvPicPr>
          <p:cNvPr id="14" name="Content Placeholder 13" descr="File:DDR Verwaltungsbezirke farbig.svg - Wikimedia Commons"/>
          <p:cNvPicPr>
            <a:picLocks noGrp="1" noChangeAspect="1"/>
          </p:cNvPicPr>
          <p:nvPr>
            <p:ph sz="quarter" idx="4"/>
          </p:nvPr>
        </p:nvPicPr>
        <p:blipFill>
          <a:blip r:embed="rId3"/>
          <a:stretch>
            <a:fillRect/>
          </a:stretch>
        </p:blipFill>
        <p:spPr>
          <a:xfrm>
            <a:off x="7395391" y="2743200"/>
            <a:ext cx="2443119" cy="3429000"/>
          </a:xfrm>
        </p:spPr>
      </p:pic>
      <p:sp>
        <p:nvSpPr>
          <p:cNvPr id="15" name="TextBox 14"/>
          <p:cNvSpPr txBox="1"/>
          <p:nvPr/>
        </p:nvSpPr>
        <p:spPr>
          <a:xfrm>
            <a:off x="3571875" y="4572000"/>
            <a:ext cx="780983" cy="216982"/>
          </a:xfrm>
          <a:prstGeom prst="rect">
            <a:avLst/>
          </a:prstGeom>
          <a:noFill/>
          <a:ln>
            <a:noFill/>
          </a:ln>
        </p:spPr>
        <p:txBody>
          <a:bodyPr wrap="none" rtlCol="0">
            <a:spAutoFit/>
          </a:bodyPr>
          <a:lstStyle/>
          <a:p>
            <a:pPr>
              <a:lnSpc>
                <a:spcPct val="90000"/>
              </a:lnSpc>
            </a:pPr>
            <a:r>
              <a:rPr lang="en-US" sz="900" dirty="0"/>
              <a:t>Fulda Gap</a:t>
            </a:r>
          </a:p>
        </p:txBody>
      </p:sp>
    </p:spTree>
    <p:extLst>
      <p:ext uri="{BB962C8B-B14F-4D97-AF65-F5344CB8AC3E}">
        <p14:creationId xmlns:p14="http://schemas.microsoft.com/office/powerpoint/2010/main" val="19639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3581400"/>
          </a:xfrm>
        </p:spPr>
        <p:txBody>
          <a:bodyPr/>
          <a:lstStyle/>
          <a:p>
            <a:r>
              <a:rPr lang="en-US" sz="2400" dirty="0"/>
              <a:t>The nuclear deterrence pyramid…</a:t>
            </a:r>
            <a:br>
              <a:rPr lang="en-US" sz="2400" dirty="0"/>
            </a:br>
            <a:br>
              <a:rPr lang="en-US" sz="2400" dirty="0"/>
            </a:br>
            <a:r>
              <a:rPr lang="en-US" sz="2000" dirty="0"/>
              <a:t>from massive retaliation to flexible response</a:t>
            </a:r>
            <a:br>
              <a:rPr lang="en-US" sz="2000" dirty="0"/>
            </a:br>
            <a:br>
              <a:rPr lang="en-US" sz="2400" dirty="0"/>
            </a:br>
            <a:br>
              <a:rPr lang="en-US" sz="2800" dirty="0"/>
            </a:br>
            <a:br>
              <a:rPr lang="en-US" sz="2800" dirty="0"/>
            </a:br>
            <a:endParaRPr lang="en-US" sz="2800" dirty="0"/>
          </a:p>
        </p:txBody>
      </p:sp>
      <p:pic>
        <p:nvPicPr>
          <p:cNvPr id="6" name="Picture Placeholder 5"/>
          <p:cNvPicPr>
            <a:picLocks noGrp="1" noChangeAspect="1"/>
          </p:cNvPicPr>
          <p:nvPr>
            <p:ph type="pic" idx="1"/>
          </p:nvPr>
        </p:nvPicPr>
        <p:blipFill>
          <a:blip r:embed="rId2"/>
          <a:srcRect l="21068" r="21068"/>
          <a:stretch>
            <a:fillRect/>
          </a:stretch>
        </p:blipFill>
        <p:spPr>
          <a:xfrm>
            <a:off x="5789612" y="1052514"/>
            <a:ext cx="5638800" cy="5486400"/>
          </a:xfrm>
          <a:prstGeom prst="rect">
            <a:avLst/>
          </a:prstGeom>
        </p:spPr>
      </p:pic>
      <p:sp>
        <p:nvSpPr>
          <p:cNvPr id="4" name="Text Placeholder 3"/>
          <p:cNvSpPr>
            <a:spLocks noGrp="1"/>
          </p:cNvSpPr>
          <p:nvPr>
            <p:ph type="body" sz="half" idx="2"/>
          </p:nvPr>
        </p:nvSpPr>
        <p:spPr>
          <a:xfrm>
            <a:off x="684213" y="3505200"/>
            <a:ext cx="3886200" cy="1295400"/>
          </a:xfrm>
        </p:spPr>
        <p:txBody>
          <a:bodyPr>
            <a:noAutofit/>
          </a:bodyPr>
          <a:lstStyle/>
          <a:p>
            <a:r>
              <a:rPr lang="en-US" sz="1400" dirty="0"/>
              <a:t>US Army (and others’) NSNWs for tactical and theater-level deterrence</a:t>
            </a:r>
          </a:p>
          <a:p>
            <a:endParaRPr lang="en-US" sz="1400" dirty="0"/>
          </a:p>
          <a:p>
            <a:r>
              <a:rPr lang="en-US" sz="1400" dirty="0"/>
              <a:t>Long-range bomber forces and IRBMs for strategic deterrence; supplemented after ca. 1955 by ICBMs and, beginning in the 1960s, by SLBMs</a:t>
            </a:r>
          </a:p>
          <a:p>
            <a:endParaRPr lang="en-US" sz="1400" dirty="0"/>
          </a:p>
          <a:p>
            <a:r>
              <a:rPr lang="en-US" sz="1400" i="1" dirty="0"/>
              <a:t>Forward Defense </a:t>
            </a:r>
            <a:r>
              <a:rPr lang="en-US" sz="1400" dirty="0"/>
              <a:t>and </a:t>
            </a:r>
            <a:r>
              <a:rPr lang="en-US" sz="1400" i="1" dirty="0"/>
              <a:t>Calculated Escalation</a:t>
            </a:r>
            <a:r>
              <a:rPr lang="en-US" sz="1400" dirty="0"/>
              <a:t>: as low and as late as possible but as robustly and rapidly as necessary to avoid military defeat and/or surrender</a:t>
            </a:r>
          </a:p>
        </p:txBody>
      </p:sp>
      <p:sp>
        <p:nvSpPr>
          <p:cNvPr id="5" name="Slide Number Placeholder 4"/>
          <p:cNvSpPr>
            <a:spLocks noGrp="1"/>
          </p:cNvSpPr>
          <p:nvPr>
            <p:ph type="sldNum" sz="quarter" idx="12"/>
          </p:nvPr>
        </p:nvSpPr>
        <p:spPr/>
        <p:txBody>
          <a:bodyPr/>
          <a:lstStyle/>
          <a:p>
            <a:fld id="{F36C87F6-986D-49E6-AF40-1B3A1EE8064D}" type="slidenum">
              <a:rPr lang="en-US" smtClean="0"/>
              <a:t>7</a:t>
            </a:fld>
            <a:endParaRPr lang="en-US" dirty="0"/>
          </a:p>
        </p:txBody>
      </p:sp>
    </p:spTree>
    <p:extLst>
      <p:ext uri="{BB962C8B-B14F-4D97-AF65-F5344CB8AC3E}">
        <p14:creationId xmlns:p14="http://schemas.microsoft.com/office/powerpoint/2010/main" val="20057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early keys to massive retaliation</a:t>
            </a:r>
          </a:p>
        </p:txBody>
      </p:sp>
      <p:sp>
        <p:nvSpPr>
          <p:cNvPr id="3" name="Text Placeholder 2"/>
          <p:cNvSpPr>
            <a:spLocks noGrp="1"/>
          </p:cNvSpPr>
          <p:nvPr>
            <p:ph type="body" idx="1"/>
          </p:nvPr>
        </p:nvSpPr>
        <p:spPr/>
        <p:txBody>
          <a:bodyPr>
            <a:noAutofit/>
          </a:bodyPr>
          <a:lstStyle/>
          <a:p>
            <a:r>
              <a:rPr lang="en-US" sz="2000" dirty="0"/>
              <a:t>RAF V-Force (</a:t>
            </a:r>
            <a:r>
              <a:rPr lang="en-US" sz="2000" dirty="0" err="1"/>
              <a:t>avro</a:t>
            </a:r>
            <a:r>
              <a:rPr lang="en-US" sz="2000" dirty="0"/>
              <a:t> Vulcan: Blue Danube and yellow sun free-fall bombs; blue steel and Skybolt)</a:t>
            </a:r>
          </a:p>
        </p:txBody>
      </p:sp>
      <p:pic>
        <p:nvPicPr>
          <p:cNvPr id="9" name="Content Placeholder 8" descr="File:&lt;strong&gt;Avro&lt;/strong&gt; &lt;strong&gt;Vulcan&lt;/strong&gt; XH558.jpg - Wikimedia Commons"/>
          <p:cNvPicPr>
            <a:picLocks noGrp="1" noChangeAspect="1"/>
          </p:cNvPicPr>
          <p:nvPr>
            <p:ph sz="half" idx="2"/>
          </p:nvPr>
        </p:nvPicPr>
        <p:blipFill>
          <a:blip r:embed="rId2"/>
          <a:stretch>
            <a:fillRect/>
          </a:stretch>
        </p:blipFill>
        <p:spPr>
          <a:xfrm>
            <a:off x="135574" y="3065866"/>
            <a:ext cx="6126480" cy="2783667"/>
          </a:xfrm>
        </p:spPr>
      </p:pic>
      <p:sp>
        <p:nvSpPr>
          <p:cNvPr id="5" name="Text Placeholder 4"/>
          <p:cNvSpPr>
            <a:spLocks noGrp="1"/>
          </p:cNvSpPr>
          <p:nvPr>
            <p:ph type="body" sz="quarter" idx="3"/>
          </p:nvPr>
        </p:nvSpPr>
        <p:spPr/>
        <p:txBody>
          <a:bodyPr>
            <a:noAutofit/>
          </a:bodyPr>
          <a:lstStyle/>
          <a:p>
            <a:r>
              <a:rPr lang="en-US" sz="2000" dirty="0"/>
              <a:t>USAF SAC (B-52: MK IV free-fall bomb and derivatives; hound dog, </a:t>
            </a:r>
            <a:r>
              <a:rPr lang="en-US" sz="2000" dirty="0" err="1"/>
              <a:t>sram</a:t>
            </a:r>
            <a:r>
              <a:rPr lang="en-US" sz="2000" dirty="0"/>
              <a:t>, and, later, </a:t>
            </a:r>
            <a:r>
              <a:rPr lang="en-US" sz="2000" dirty="0" err="1"/>
              <a:t>alcm</a:t>
            </a:r>
            <a:r>
              <a:rPr lang="en-US" sz="2000" dirty="0"/>
              <a:t>)</a:t>
            </a:r>
          </a:p>
        </p:txBody>
      </p:sp>
      <p:sp>
        <p:nvSpPr>
          <p:cNvPr id="7" name="Slide Number Placeholder 6"/>
          <p:cNvSpPr>
            <a:spLocks noGrp="1"/>
          </p:cNvSpPr>
          <p:nvPr>
            <p:ph type="sldNum" sz="quarter" idx="12"/>
          </p:nvPr>
        </p:nvSpPr>
        <p:spPr/>
        <p:txBody>
          <a:bodyPr/>
          <a:lstStyle/>
          <a:p>
            <a:fld id="{F36C87F6-986D-49E6-AF40-1B3A1EE8064D}" type="slidenum">
              <a:rPr lang="en-US" smtClean="0"/>
              <a:t>8</a:t>
            </a:fld>
            <a:endParaRPr lang="en-US" dirty="0"/>
          </a:p>
        </p:txBody>
      </p:sp>
      <p:pic>
        <p:nvPicPr>
          <p:cNvPr id="13" name="Content Placeholder 12" descr="File:&lt;strong&gt;B-52&lt;/strong&gt; flying over clouds.jpg - Wikimedia Commons"/>
          <p:cNvPicPr>
            <a:picLocks noGrp="1" noChangeAspect="1"/>
          </p:cNvPicPr>
          <p:nvPr>
            <p:ph sz="quarter" idx="4"/>
          </p:nvPr>
        </p:nvPicPr>
        <p:blipFill>
          <a:blip r:embed="rId3"/>
          <a:stretch>
            <a:fillRect/>
          </a:stretch>
        </p:blipFill>
        <p:spPr>
          <a:xfrm>
            <a:off x="6475412" y="3028718"/>
            <a:ext cx="4663440" cy="3057990"/>
          </a:xfrm>
        </p:spPr>
      </p:pic>
    </p:spTree>
    <p:extLst>
      <p:ext uri="{BB962C8B-B14F-4D97-AF65-F5344CB8AC3E}">
        <p14:creationId xmlns:p14="http://schemas.microsoft.com/office/powerpoint/2010/main" val="150871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Forward defense: the setting for flexible response and calculated escalation</a:t>
            </a:r>
          </a:p>
        </p:txBody>
      </p:sp>
      <p:sp>
        <p:nvSpPr>
          <p:cNvPr id="3" name="Text Placeholder 2"/>
          <p:cNvSpPr>
            <a:spLocks noGrp="1"/>
          </p:cNvSpPr>
          <p:nvPr>
            <p:ph type="body" idx="1"/>
          </p:nvPr>
        </p:nvSpPr>
        <p:spPr/>
        <p:txBody>
          <a:bodyPr/>
          <a:lstStyle/>
          <a:p>
            <a:r>
              <a:rPr lang="en-US" dirty="0"/>
              <a:t>NATO/US ARMY DISPOSITIONS</a:t>
            </a:r>
          </a:p>
        </p:txBody>
      </p:sp>
      <p:pic>
        <p:nvPicPr>
          <p:cNvPr id="8" name="Content Placeholder 7"/>
          <p:cNvPicPr>
            <a:picLocks noGrp="1" noChangeAspect="1"/>
          </p:cNvPicPr>
          <p:nvPr>
            <p:ph sz="half" idx="2"/>
          </p:nvPr>
        </p:nvPicPr>
        <p:blipFill>
          <a:blip r:embed="rId2"/>
          <a:stretch>
            <a:fillRect/>
          </a:stretch>
        </p:blipFill>
        <p:spPr>
          <a:xfrm>
            <a:off x="1827212" y="2743200"/>
            <a:ext cx="3082930" cy="3474720"/>
          </a:xfrm>
          <a:prstGeom prst="rect">
            <a:avLst/>
          </a:prstGeom>
        </p:spPr>
      </p:pic>
      <p:sp>
        <p:nvSpPr>
          <p:cNvPr id="5" name="Text Placeholder 4"/>
          <p:cNvSpPr>
            <a:spLocks noGrp="1"/>
          </p:cNvSpPr>
          <p:nvPr>
            <p:ph type="body" sz="quarter" idx="3"/>
          </p:nvPr>
        </p:nvSpPr>
        <p:spPr/>
        <p:txBody>
          <a:bodyPr/>
          <a:lstStyle/>
          <a:p>
            <a:r>
              <a:rPr lang="en-US" dirty="0"/>
              <a:t>PRESUMED AXES OF ADVANCE</a:t>
            </a:r>
          </a:p>
        </p:txBody>
      </p:sp>
      <p:pic>
        <p:nvPicPr>
          <p:cNvPr id="9" name="Content Placeholder 8"/>
          <p:cNvPicPr>
            <a:picLocks noGrp="1" noChangeAspect="1"/>
          </p:cNvPicPr>
          <p:nvPr>
            <p:ph sz="quarter" idx="4"/>
          </p:nvPr>
        </p:nvPicPr>
        <p:blipFill>
          <a:blip r:embed="rId3"/>
          <a:stretch>
            <a:fillRect/>
          </a:stretch>
        </p:blipFill>
        <p:spPr>
          <a:xfrm>
            <a:off x="6777358" y="2743200"/>
            <a:ext cx="3566160" cy="3323662"/>
          </a:xfrm>
          <a:prstGeom prst="rect">
            <a:avLst/>
          </a:prstGeom>
        </p:spPr>
      </p:pic>
      <p:sp>
        <p:nvSpPr>
          <p:cNvPr id="7" name="Slide Number Placeholder 6"/>
          <p:cNvSpPr>
            <a:spLocks noGrp="1"/>
          </p:cNvSpPr>
          <p:nvPr>
            <p:ph type="sldNum" sz="quarter" idx="12"/>
          </p:nvPr>
        </p:nvSpPr>
        <p:spPr/>
        <p:txBody>
          <a:bodyPr/>
          <a:lstStyle/>
          <a:p>
            <a:fld id="{F36C87F6-986D-49E6-AF40-1B3A1EE8064D}" type="slidenum">
              <a:rPr lang="en-US" smtClean="0"/>
              <a:t>9</a:t>
            </a:fld>
            <a:endParaRPr lang="en-US" dirty="0"/>
          </a:p>
        </p:txBody>
      </p:sp>
    </p:spTree>
    <p:extLst>
      <p:ext uri="{BB962C8B-B14F-4D97-AF65-F5344CB8AC3E}">
        <p14:creationId xmlns:p14="http://schemas.microsoft.com/office/powerpoint/2010/main" val="28961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5140</TotalTime>
  <Words>1092</Words>
  <Application>Microsoft Office PowerPoint</Application>
  <PresentationFormat>Custom</PresentationFormat>
  <Paragraphs>87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Palatino Linotype</vt:lpstr>
      <vt:lpstr>Times New Roman</vt:lpstr>
      <vt:lpstr>World country report presentation</vt:lpstr>
      <vt:lpstr>The U.S. Army and Nuclear Deterrence, 1955 – 1991  A European historical context</vt:lpstr>
      <vt:lpstr>PowerPoint Presentation</vt:lpstr>
      <vt:lpstr>Rationale for historical context while avoiding historical determinism</vt:lpstr>
      <vt:lpstr>From victory in Europe in 1945…</vt:lpstr>
      <vt:lpstr>To final Cold War division by 1955…</vt:lpstr>
      <vt:lpstr>Germany remained at the heart of the divide… both reality and symbol of the cold war</vt:lpstr>
      <vt:lpstr>The nuclear deterrence pyramid…  from massive retaliation to flexible response    </vt:lpstr>
      <vt:lpstr>The early keys to massive retaliation</vt:lpstr>
      <vt:lpstr>Forward defense: the setting for flexible response and calculated escalation</vt:lpstr>
      <vt:lpstr>the us army’s pentomic divisional concept: key element in early forward defense and calculated escalation </vt:lpstr>
      <vt:lpstr>  pentomic division’s   Nuclear artillery BN (divarty)    </vt:lpstr>
      <vt:lpstr>US Army: From davey crockett, nuclear land mines, and atomic artillery to corporal, sergeant, honest john, lance, and  pershing II…</vt:lpstr>
      <vt:lpstr>Protests, peacemaking, and nato conventional modernization make US army nsnw systems increasingly questionable in the decade after 1980 </vt:lpstr>
      <vt:lpstr>conclusion</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GSE-PH and US-dprk relations</dc:title>
  <dc:creator>David Dorondo</dc:creator>
  <cp:lastModifiedBy>Nicole Peterson</cp:lastModifiedBy>
  <cp:revision>238</cp:revision>
  <dcterms:created xsi:type="dcterms:W3CDTF">2018-05-21T16:38:28Z</dcterms:created>
  <dcterms:modified xsi:type="dcterms:W3CDTF">2018-08-13T19:20:29Z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lications">
    <vt:lpwstr/>
  </property>
  <property fmtid="{D5CDD505-2E9C-101B-9397-08002B2CF9AE}" pid="3" name="CampaignTags">
    <vt:lpwstr/>
  </property>
  <property fmtid="{D5CDD505-2E9C-101B-9397-08002B2CF9AE}" pid="4" name="CategoryTags">
    <vt:lpwstr/>
  </property>
  <property fmtid="{D5CDD505-2E9C-101B-9397-08002B2CF9AE}" pid="5" name="ContentTypeId">
    <vt:lpwstr>0x010100AA3F7D94069FF64A86F7DFF56D60E3BE</vt:lpwstr>
  </property>
  <property fmtid="{D5CDD505-2E9C-101B-9397-08002B2CF9AE}" pid="6" name="FeatureTags">
    <vt:lpwstr/>
  </property>
  <property fmtid="{D5CDD505-2E9C-101B-9397-08002B2CF9AE}" pid="7" name="HiddenCategoryTags">
    <vt:lpwstr/>
  </property>
  <property fmtid="{D5CDD505-2E9C-101B-9397-08002B2CF9AE}" pid="8" name="InternalTags">
    <vt:lpwstr/>
  </property>
  <property fmtid="{D5CDD505-2E9C-101B-9397-08002B2CF9AE}" pid="9" name="LocalizationTags">
    <vt:lpwstr/>
  </property>
  <property fmtid="{D5CDD505-2E9C-101B-9397-08002B2CF9AE}" pid="10" name="NXPowerLiteLastOptimized">
    <vt:lpwstr>1358760</vt:lpwstr>
  </property>
  <property fmtid="{D5CDD505-2E9C-101B-9397-08002B2CF9AE}" pid="11" name="NXPowerLiteSettings">
    <vt:lpwstr>C7000400038000</vt:lpwstr>
  </property>
  <property fmtid="{D5CDD505-2E9C-101B-9397-08002B2CF9AE}" pid="12" name="NXPowerLiteVersion">
    <vt:lpwstr>S8.2.1</vt:lpwstr>
  </property>
  <property fmtid="{D5CDD505-2E9C-101B-9397-08002B2CF9AE}" pid="13" name="Order">
    <vt:r8>74068500</vt:r8>
  </property>
  <property fmtid="{D5CDD505-2E9C-101B-9397-08002B2CF9AE}" pid="14" name="ScenarioTags">
    <vt:lpwstr/>
  </property>
</Properties>
</file>