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23DF-82E2-4CB7-AD96-901F8ACACEF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0804-A96B-43FF-B5E4-0A3AA0A7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72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23DF-82E2-4CB7-AD96-901F8ACACEF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0804-A96B-43FF-B5E4-0A3AA0A7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9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23DF-82E2-4CB7-AD96-901F8ACACEF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0804-A96B-43FF-B5E4-0A3AA0A7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5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23DF-82E2-4CB7-AD96-901F8ACACEF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0804-A96B-43FF-B5E4-0A3AA0A7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1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23DF-82E2-4CB7-AD96-901F8ACACEF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0804-A96B-43FF-B5E4-0A3AA0A7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0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23DF-82E2-4CB7-AD96-901F8ACACEF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0804-A96B-43FF-B5E4-0A3AA0A7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6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23DF-82E2-4CB7-AD96-901F8ACACEF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0804-A96B-43FF-B5E4-0A3AA0A7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3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23DF-82E2-4CB7-AD96-901F8ACACEF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0804-A96B-43FF-B5E4-0A3AA0A7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1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23DF-82E2-4CB7-AD96-901F8ACACEF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0804-A96B-43FF-B5E4-0A3AA0A7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7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23DF-82E2-4CB7-AD96-901F8ACACEF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0804-A96B-43FF-B5E4-0A3AA0A7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9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23DF-82E2-4CB7-AD96-901F8ACACEF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0804-A96B-43FF-B5E4-0A3AA0A7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1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423DF-82E2-4CB7-AD96-901F8ACACEF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B0804-A96B-43FF-B5E4-0A3AA0A7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6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6858000" cy="141379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Imran Khan and Pakistan’s Role in a Potential Grand Bargain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>
            <a:normAutofit fontScale="550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Karl Kaltenthaler</a:t>
            </a:r>
          </a:p>
          <a:p>
            <a:r>
              <a:rPr lang="en-US" dirty="0" smtClean="0"/>
              <a:t>University of Akron/Case Western Reserve University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090194"/>
            <a:ext cx="2971800" cy="1558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967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What </a:t>
            </a:r>
            <a:r>
              <a:rPr lang="en-US" b="1" dirty="0" smtClean="0"/>
              <a:t>“Grand </a:t>
            </a:r>
            <a:r>
              <a:rPr lang="en-US" b="1" dirty="0" smtClean="0"/>
              <a:t>Afghanistan </a:t>
            </a:r>
            <a:r>
              <a:rPr lang="en-US" b="1" dirty="0" smtClean="0"/>
              <a:t>Bargain” </a:t>
            </a:r>
            <a:r>
              <a:rPr lang="en-US" b="1" dirty="0" smtClean="0"/>
              <a:t>Would the Pakistani Security Establishment  Accept?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Not a Grand Bargain, but its top preference would be an outright Taliban victory</a:t>
            </a:r>
          </a:p>
          <a:p>
            <a:r>
              <a:rPr lang="en-US" sz="2400" dirty="0" smtClean="0"/>
              <a:t>Second preference would be a power-sharing arrangement with Taliban in most powerful positions (Grand Bargain to them)</a:t>
            </a:r>
          </a:p>
          <a:p>
            <a:pPr lvl="1"/>
            <a:r>
              <a:rPr lang="en-US" sz="2400" dirty="0" smtClean="0"/>
              <a:t>Eventual marginalization of non-Taliban politicians</a:t>
            </a:r>
          </a:p>
          <a:p>
            <a:r>
              <a:rPr lang="en-US" sz="2400" dirty="0" smtClean="0"/>
              <a:t>Third preference would be the status quo with the Afghan government on its heels</a:t>
            </a:r>
          </a:p>
          <a:p>
            <a:r>
              <a:rPr lang="en-US" sz="2400" dirty="0" smtClean="0"/>
              <a:t>The Grand Bargain it would accept would not be a bargain for the US</a:t>
            </a:r>
          </a:p>
        </p:txBody>
      </p:sp>
    </p:spTree>
    <p:extLst>
      <p:ext uri="{BB962C8B-B14F-4D97-AF65-F5344CB8AC3E}">
        <p14:creationId xmlns:p14="http://schemas.microsoft.com/office/powerpoint/2010/main" val="3775237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Can the US Leverage Khan into A Deal on Afghanistan?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No</a:t>
            </a:r>
            <a:endParaRPr lang="en-US" sz="2400" dirty="0" smtClean="0"/>
          </a:p>
          <a:p>
            <a:r>
              <a:rPr lang="en-US" sz="2400" dirty="0" smtClean="0"/>
              <a:t>He does not want to make any changes in Afghanistan policy</a:t>
            </a:r>
          </a:p>
          <a:p>
            <a:r>
              <a:rPr lang="en-US" sz="2400" dirty="0" smtClean="0"/>
              <a:t>He cannot</a:t>
            </a:r>
          </a:p>
          <a:p>
            <a:r>
              <a:rPr lang="en-US" sz="2400" dirty="0" smtClean="0"/>
              <a:t>No amount of pressure will change that</a:t>
            </a:r>
          </a:p>
        </p:txBody>
      </p:sp>
      <p:sp>
        <p:nvSpPr>
          <p:cNvPr id="4" name="AutoShape 2" descr="Image result for us troops in afghanist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Image result for us troops in afghanist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3505199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949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Major Take-</a:t>
            </a:r>
            <a:r>
              <a:rPr lang="en-US" b="1" dirty="0" err="1" smtClean="0"/>
              <a:t>aways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76" y="2332037"/>
            <a:ext cx="8229600" cy="4525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600" dirty="0" smtClean="0"/>
              <a:t>Imran </a:t>
            </a:r>
            <a:r>
              <a:rPr lang="en-US" sz="2600" dirty="0" smtClean="0"/>
              <a:t>Khan’s election is not good news for the US when it comes to Afghanistan</a:t>
            </a:r>
          </a:p>
          <a:p>
            <a:r>
              <a:rPr lang="en-US" sz="2600" dirty="0" smtClean="0"/>
              <a:t>Nor is it really bad </a:t>
            </a:r>
            <a:r>
              <a:rPr lang="en-US" sz="2600" dirty="0" smtClean="0"/>
              <a:t>news; more of the same</a:t>
            </a:r>
            <a:endParaRPr lang="en-US" sz="2600" dirty="0" smtClean="0"/>
          </a:p>
          <a:p>
            <a:r>
              <a:rPr lang="en-US" sz="2600" dirty="0" smtClean="0"/>
              <a:t>Khan has no significant power over policies toward Afghanistan</a:t>
            </a:r>
          </a:p>
          <a:p>
            <a:r>
              <a:rPr lang="en-US" sz="2600" dirty="0" smtClean="0"/>
              <a:t>He will not threaten his grip on power to challenge the military’s position on Afghanistan</a:t>
            </a:r>
          </a:p>
          <a:p>
            <a:r>
              <a:rPr lang="en-US" sz="2600" dirty="0" smtClean="0"/>
              <a:t>He will not be helpful in bringing Pakistan into a Grand Bargain that is in US interests</a:t>
            </a:r>
          </a:p>
          <a:p>
            <a:endParaRPr lang="en-US" sz="2600" dirty="0"/>
          </a:p>
        </p:txBody>
      </p:sp>
      <p:pic>
        <p:nvPicPr>
          <p:cNvPr id="4098" name="Picture 2" descr="Image result for bajwa and kh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19200"/>
            <a:ext cx="31242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74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Imran Khan’s 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773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Pakistani cricket star</a:t>
            </a:r>
          </a:p>
          <a:p>
            <a:r>
              <a:rPr lang="en-US" dirty="0" smtClean="0"/>
              <a:t>Former playboy turned quite religious</a:t>
            </a:r>
          </a:p>
          <a:p>
            <a:r>
              <a:rPr lang="en-US" dirty="0" smtClean="0"/>
              <a:t>Telegenic speaker and astute campaigner</a:t>
            </a:r>
          </a:p>
          <a:p>
            <a:r>
              <a:rPr lang="en-US" dirty="0" smtClean="0"/>
              <a:t>Has never held political office until now</a:t>
            </a:r>
          </a:p>
          <a:p>
            <a:r>
              <a:rPr lang="en-US" dirty="0" smtClean="0"/>
              <a:t>Pashtun</a:t>
            </a:r>
            <a:endParaRPr lang="en-US" dirty="0"/>
          </a:p>
        </p:txBody>
      </p:sp>
      <p:pic>
        <p:nvPicPr>
          <p:cNvPr id="2050" name="Picture 2" descr="Image result for imran kh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17638"/>
            <a:ext cx="3276600" cy="163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682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Political Profile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77500" lnSpcReduction="2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Won </a:t>
            </a:r>
            <a:r>
              <a:rPr lang="en-US" sz="2800" dirty="0" smtClean="0"/>
              <a:t>the election by a wide margin</a:t>
            </a:r>
          </a:p>
          <a:p>
            <a:r>
              <a:rPr lang="en-US" sz="2800" dirty="0" smtClean="0"/>
              <a:t>Conservative populist</a:t>
            </a:r>
          </a:p>
          <a:p>
            <a:r>
              <a:rPr lang="en-US" sz="2800" dirty="0" smtClean="0"/>
              <a:t>Pakistani nationalist</a:t>
            </a:r>
          </a:p>
          <a:p>
            <a:r>
              <a:rPr lang="en-US" sz="2800" dirty="0" smtClean="0"/>
              <a:t>Anti-corruption reformer</a:t>
            </a:r>
          </a:p>
          <a:p>
            <a:r>
              <a:rPr lang="en-US" sz="2800" dirty="0" smtClean="0"/>
              <a:t>Anti-American</a:t>
            </a:r>
          </a:p>
          <a:p>
            <a:r>
              <a:rPr lang="en-US" sz="2800" dirty="0" smtClean="0"/>
              <a:t>Hardline on India</a:t>
            </a:r>
            <a:endParaRPr lang="en-US" sz="2800" dirty="0" smtClean="0"/>
          </a:p>
          <a:p>
            <a:r>
              <a:rPr lang="en-US" sz="2800" dirty="0" smtClean="0"/>
              <a:t>Pro-China</a:t>
            </a:r>
          </a:p>
          <a:p>
            <a:r>
              <a:rPr lang="en-US" sz="2800" dirty="0" smtClean="0"/>
              <a:t>Sympathetic to Afghan Taliban</a:t>
            </a:r>
          </a:p>
          <a:p>
            <a:r>
              <a:rPr lang="en-US" sz="2800" dirty="0" smtClean="0"/>
              <a:t>Determined opportunist</a:t>
            </a:r>
          </a:p>
          <a:p>
            <a:r>
              <a:rPr lang="en-US" sz="2800" dirty="0" smtClean="0"/>
              <a:t>Close to the security establishment</a:t>
            </a:r>
          </a:p>
          <a:p>
            <a:endParaRPr lang="en-US" dirty="0"/>
          </a:p>
        </p:txBody>
      </p:sp>
      <p:pic>
        <p:nvPicPr>
          <p:cNvPr id="2050" name="Picture 2" descr="Image result for imran khan tru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219200"/>
            <a:ext cx="28194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104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Did Imran Khan Win?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By not </a:t>
            </a:r>
            <a:r>
              <a:rPr lang="en-US" dirty="0" smtClean="0"/>
              <a:t>been </a:t>
            </a:r>
            <a:r>
              <a:rPr lang="en-US" dirty="0" smtClean="0"/>
              <a:t>tainted by corruption in office</a:t>
            </a:r>
          </a:p>
          <a:p>
            <a:r>
              <a:rPr lang="en-US" dirty="0" smtClean="0"/>
              <a:t>By tapping into the issues most Pakistanis care about</a:t>
            </a:r>
          </a:p>
          <a:p>
            <a:pPr lvl="1"/>
            <a:r>
              <a:rPr lang="en-US" dirty="0" smtClean="0"/>
              <a:t>Corruption</a:t>
            </a:r>
          </a:p>
          <a:p>
            <a:pPr lvl="1"/>
            <a:r>
              <a:rPr lang="en-US" dirty="0" smtClean="0"/>
              <a:t>The economy</a:t>
            </a:r>
          </a:p>
          <a:p>
            <a:pPr lvl="1"/>
            <a:r>
              <a:rPr lang="en-US" dirty="0" smtClean="0"/>
              <a:t>Religion</a:t>
            </a:r>
          </a:p>
          <a:p>
            <a:pPr lvl="1"/>
            <a:r>
              <a:rPr lang="en-US" dirty="0" smtClean="0"/>
              <a:t>Sovereignty</a:t>
            </a:r>
          </a:p>
          <a:p>
            <a:r>
              <a:rPr lang="en-US" dirty="0" smtClean="0"/>
              <a:t>By having the security establishment help during the campaign and during the election</a:t>
            </a:r>
          </a:p>
          <a:p>
            <a:r>
              <a:rPr lang="en-US" dirty="0" smtClean="0"/>
              <a:t>By his charisma</a:t>
            </a:r>
            <a:endParaRPr lang="en-US" dirty="0"/>
          </a:p>
        </p:txBody>
      </p:sp>
      <p:pic>
        <p:nvPicPr>
          <p:cNvPr id="4098" name="Picture 2" descr="Image result for imran kh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371600"/>
            <a:ext cx="246697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041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Major Challenges Does Khan Face?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Economy</a:t>
            </a:r>
            <a:endParaRPr lang="en-US" sz="2600" dirty="0" smtClean="0"/>
          </a:p>
          <a:p>
            <a:pPr lvl="1"/>
            <a:r>
              <a:rPr lang="en-US" sz="2600" dirty="0" smtClean="0"/>
              <a:t>Balance of </a:t>
            </a:r>
            <a:r>
              <a:rPr lang="en-US" sz="2600" dirty="0" smtClean="0"/>
              <a:t>payments </a:t>
            </a:r>
            <a:r>
              <a:rPr lang="en-US" sz="2600" dirty="0" smtClean="0"/>
              <a:t>crisis</a:t>
            </a:r>
          </a:p>
          <a:p>
            <a:r>
              <a:rPr lang="en-US" sz="2600" dirty="0" smtClean="0"/>
              <a:t>Confrontation with the US</a:t>
            </a:r>
          </a:p>
          <a:p>
            <a:r>
              <a:rPr lang="en-US" sz="2600" dirty="0" smtClean="0"/>
              <a:t>International isolation</a:t>
            </a:r>
          </a:p>
          <a:p>
            <a:r>
              <a:rPr lang="en-US" sz="2600" dirty="0" smtClean="0"/>
              <a:t>Domestic security</a:t>
            </a:r>
          </a:p>
          <a:p>
            <a:r>
              <a:rPr lang="en-US" sz="2600" dirty="0" smtClean="0"/>
              <a:t>Energy crisis</a:t>
            </a:r>
          </a:p>
          <a:p>
            <a:r>
              <a:rPr lang="en-US" sz="2600" dirty="0" smtClean="0"/>
              <a:t>The inevitable letdown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1030" name="Picture 6" descr="Image result for imran khan tru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17638"/>
            <a:ext cx="3429000" cy="147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79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Will Khan Likely Do to Meet Challenges?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Turn </a:t>
            </a:r>
            <a:r>
              <a:rPr lang="en-US" sz="2400" dirty="0" smtClean="0"/>
              <a:t>to IMF</a:t>
            </a:r>
          </a:p>
          <a:p>
            <a:pPr lvl="1"/>
            <a:r>
              <a:rPr lang="en-US" sz="2400" dirty="0" smtClean="0"/>
              <a:t>Will not bend to US on Afghanistan in order to get loan</a:t>
            </a:r>
          </a:p>
          <a:p>
            <a:r>
              <a:rPr lang="en-US" sz="2400" dirty="0" smtClean="0"/>
              <a:t>Depend on China/status quo</a:t>
            </a:r>
          </a:p>
          <a:p>
            <a:r>
              <a:rPr lang="en-US" sz="2400" dirty="0" smtClean="0"/>
              <a:t>Strengthen ties with Russia</a:t>
            </a:r>
          </a:p>
          <a:p>
            <a:r>
              <a:rPr lang="en-US" sz="2400" dirty="0" smtClean="0"/>
              <a:t>Will taper some of his anti-American rhetoric but not much</a:t>
            </a:r>
          </a:p>
          <a:p>
            <a:r>
              <a:rPr lang="en-US" sz="2400" dirty="0" smtClean="0"/>
              <a:t>Status quo on India and Afghanistan</a:t>
            </a:r>
            <a:endParaRPr lang="en-US" sz="2400" dirty="0"/>
          </a:p>
        </p:txBody>
      </p:sp>
      <p:pic>
        <p:nvPicPr>
          <p:cNvPr id="4" name="Picture 2" descr="Image result for imf riots pakist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162" y="1524000"/>
            <a:ext cx="27336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03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Will He Change Pakistan Domestically?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Not much if at all</a:t>
            </a:r>
            <a:endParaRPr lang="en-US" sz="2400" dirty="0" smtClean="0"/>
          </a:p>
          <a:p>
            <a:r>
              <a:rPr lang="en-US" sz="2400" dirty="0" smtClean="0"/>
              <a:t>Two things will keep this from happening:</a:t>
            </a:r>
          </a:p>
          <a:p>
            <a:pPr marL="0" indent="0">
              <a:buNone/>
            </a:pPr>
            <a:r>
              <a:rPr lang="en-US" sz="2400" dirty="0" smtClean="0"/>
              <a:t>1.) Vested military and economic elite interests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-Will even block major anti-corruption changes</a:t>
            </a:r>
          </a:p>
          <a:p>
            <a:pPr marL="0" indent="0">
              <a:buNone/>
            </a:pPr>
            <a:r>
              <a:rPr lang="en-US" sz="2400" dirty="0" smtClean="0"/>
              <a:t>2.) Pakistan is running on fumes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-No funds for big changes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5122" name="Picture 2" descr="Image result for pakistani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1417638"/>
            <a:ext cx="3352801" cy="140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482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Will Imran Khan Change Pakistan’s Foreign Policy?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No</a:t>
            </a:r>
          </a:p>
          <a:p>
            <a:r>
              <a:rPr lang="en-US" sz="2800" dirty="0" smtClean="0"/>
              <a:t>He does not control it</a:t>
            </a:r>
          </a:p>
          <a:p>
            <a:r>
              <a:rPr lang="en-US" sz="2800" dirty="0" smtClean="0"/>
              <a:t>He would be removed if he tried to change it</a:t>
            </a:r>
          </a:p>
          <a:p>
            <a:r>
              <a:rPr lang="en-US" sz="2800" dirty="0" smtClean="0"/>
              <a:t>He does not want to change it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AutoShape 4" descr="Image result for chief of army staff pakist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Image result for chief of army staff pakist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59370"/>
            <a:ext cx="42672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280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Can Imran Khan Bring Pakistan to a Grand Bargain on Afghanistan?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He has no independent authority over Pakistani policy toward Afghanistan</a:t>
            </a:r>
          </a:p>
          <a:p>
            <a:r>
              <a:rPr lang="en-US" sz="2400" dirty="0" smtClean="0"/>
              <a:t>He is more sympathetic to the Afghan Taliban than past two PMs have been</a:t>
            </a:r>
          </a:p>
          <a:p>
            <a:r>
              <a:rPr lang="en-US" sz="2400" dirty="0" smtClean="0"/>
              <a:t>Real question is: </a:t>
            </a:r>
            <a:r>
              <a:rPr lang="en-US" sz="2400" dirty="0"/>
              <a:t>W</a:t>
            </a:r>
            <a:r>
              <a:rPr lang="en-US" sz="2400" dirty="0" smtClean="0"/>
              <a:t>hat Grand Bargain would the Pakistani security establishment accept?</a:t>
            </a:r>
            <a:endParaRPr lang="en-US" sz="2400" dirty="0"/>
          </a:p>
        </p:txBody>
      </p:sp>
      <p:pic>
        <p:nvPicPr>
          <p:cNvPr id="4" name="Picture 2" descr="Image result for talib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24000"/>
            <a:ext cx="35814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140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481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Imran Khan and Pakistan’s Role in a Potential Grand Bargain</vt:lpstr>
      <vt:lpstr>Imran Khan’s Background</vt:lpstr>
      <vt:lpstr>Political Profile</vt:lpstr>
      <vt:lpstr>How Did Imran Khan Win?</vt:lpstr>
      <vt:lpstr>What Major Challenges Does Khan Face?</vt:lpstr>
      <vt:lpstr>What Will Khan Likely Do to Meet Challenges?</vt:lpstr>
      <vt:lpstr>Will He Change Pakistan Domestically?</vt:lpstr>
      <vt:lpstr>Will Imran Khan Change Pakistan’s Foreign Policy?</vt:lpstr>
      <vt:lpstr>Can Imran Khan Bring Pakistan to a Grand Bargain on Afghanistan?</vt:lpstr>
      <vt:lpstr> What “Grand Afghanistan Bargain” Would the Pakistani Security Establishment  Accept? </vt:lpstr>
      <vt:lpstr>Can the US Leverage Khan into A Deal on Afghanistan?</vt:lpstr>
      <vt:lpstr>Major Take-aways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Imran Khan and Pakistan’s Role in a Potential Grand Bargain</dc:title>
  <dc:creator>Owner</dc:creator>
  <cp:lastModifiedBy>Kaltenthaler,Karl C</cp:lastModifiedBy>
  <cp:revision>12</cp:revision>
  <dcterms:created xsi:type="dcterms:W3CDTF">2018-08-26T23:15:38Z</dcterms:created>
  <dcterms:modified xsi:type="dcterms:W3CDTF">2018-08-27T16:31:18Z</dcterms:modified>
</cp:coreProperties>
</file>