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23"/>
  </p:notesMasterIdLst>
  <p:handoutMasterIdLst>
    <p:handoutMasterId r:id="rId24"/>
  </p:handoutMasterIdLst>
  <p:sldIdLst>
    <p:sldId id="262" r:id="rId2"/>
    <p:sldId id="299" r:id="rId3"/>
    <p:sldId id="301" r:id="rId4"/>
    <p:sldId id="313" r:id="rId5"/>
    <p:sldId id="284" r:id="rId6"/>
    <p:sldId id="297" r:id="rId7"/>
    <p:sldId id="278" r:id="rId8"/>
    <p:sldId id="277" r:id="rId9"/>
    <p:sldId id="281" r:id="rId10"/>
    <p:sldId id="302" r:id="rId11"/>
    <p:sldId id="307" r:id="rId12"/>
    <p:sldId id="309" r:id="rId13"/>
    <p:sldId id="290" r:id="rId14"/>
    <p:sldId id="279" r:id="rId15"/>
    <p:sldId id="291" r:id="rId16"/>
    <p:sldId id="282" r:id="rId17"/>
    <p:sldId id="285" r:id="rId18"/>
    <p:sldId id="310" r:id="rId19"/>
    <p:sldId id="294" r:id="rId20"/>
    <p:sldId id="306" r:id="rId21"/>
    <p:sldId id="308" r:id="rId22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0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A7D8D5C-5ED1-4485-9107-F0DF4C9DA8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26" tIns="46963" rIns="93926" bIns="46963" numCol="1" anchor="t" anchorCtr="0" compatLnSpc="1">
            <a:prstTxWarp prst="textNoShape">
              <a:avLst/>
            </a:prstTxWarp>
          </a:bodyPr>
          <a:lstStyle>
            <a:lvl1pPr defTabSz="9394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DCDAA67-0E57-4788-90D8-21D82973F26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546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26" tIns="46963" rIns="93926" bIns="46963" numCol="1" anchor="t" anchorCtr="0" compatLnSpc="1">
            <a:prstTxWarp prst="textNoShape">
              <a:avLst/>
            </a:prstTxWarp>
          </a:bodyPr>
          <a:lstStyle>
            <a:lvl1pPr algn="r" defTabSz="9394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A92B0572-2516-4706-8263-8444E6481C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3"/>
            <a:ext cx="306546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26" tIns="46963" rIns="93926" bIns="46963" numCol="1" anchor="b" anchorCtr="0" compatLnSpc="1">
            <a:prstTxWarp prst="textNoShape">
              <a:avLst/>
            </a:prstTxWarp>
          </a:bodyPr>
          <a:lstStyle>
            <a:lvl1pPr defTabSz="9394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D24BD5AE-AA06-4CAD-AB77-B52C0CA423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3"/>
            <a:ext cx="306546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26" tIns="46963" rIns="93926" bIns="46963" numCol="1" anchor="b" anchorCtr="0" compatLnSpc="1">
            <a:prstTxWarp prst="textNoShape">
              <a:avLst/>
            </a:prstTxWarp>
          </a:bodyPr>
          <a:lstStyle>
            <a:lvl1pPr algn="r" defTabSz="938213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BD8BA1E8-DF5A-4E67-9B88-1F457F7D32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CAB6763-56E1-4965-BEDC-3C29676E9B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9" tIns="46160" rIns="92319" bIns="46160" numCol="1" anchor="t" anchorCtr="0" compatLnSpc="1">
            <a:prstTxWarp prst="textNoShape">
              <a:avLst/>
            </a:prstTxWarp>
          </a:bodyPr>
          <a:lstStyle>
            <a:lvl1pPr defTabSz="9234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8BF1912-5C72-4E11-B019-7C6899D5C9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546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9" tIns="46160" rIns="92319" bIns="46160" numCol="1" anchor="t" anchorCtr="0" compatLnSpc="1">
            <a:prstTxWarp prst="textNoShape">
              <a:avLst/>
            </a:prstTxWarp>
          </a:bodyPr>
          <a:lstStyle>
            <a:lvl1pPr algn="r" defTabSz="9234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CCC4499F-0DCE-41EB-8FCA-3A1890E130C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5075B5AE-B9AA-4245-9D3A-DF3E3EB4CB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8175"/>
            <a:ext cx="566102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9" tIns="46160" rIns="92319" bIns="46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DD61CF39-FA94-437B-A60B-B161599543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763"/>
            <a:ext cx="306546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9" tIns="46160" rIns="92319" bIns="46160" numCol="1" anchor="b" anchorCtr="0" compatLnSpc="1">
            <a:prstTxWarp prst="textNoShape">
              <a:avLst/>
            </a:prstTxWarp>
          </a:bodyPr>
          <a:lstStyle>
            <a:lvl1pPr defTabSz="9234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7DAF96CB-570C-47A4-9BC2-245B05E54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94763"/>
            <a:ext cx="306546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9" tIns="46160" rIns="92319" bIns="46160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4065A52-23D7-41D4-B10C-6FE2D40CD0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769BA0B-3D6B-4526-8702-609F2A5FC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7713" indent="-28733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50938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12900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73275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304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876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448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020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E5ABF1D3-FA12-45DC-83AC-28DFC6EF0E13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4518741-3D81-41F9-8C8B-6B8914798A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4000132-3B28-41DD-BA51-9224E1A23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A4D2F73-DE1B-45C3-A52D-7E322513A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7713" indent="-28733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50938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12900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73275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304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876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448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020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C04511DD-53B5-457B-BBD5-50E85EAE3CA0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C0A1636-3665-421D-BA98-108D317972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60DFB3F-1509-4664-A4B9-D355F2620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5D109D1-9A0F-4146-ACF5-DD004447A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7713" indent="-28733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50938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12900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73275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304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876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448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020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6717A29-8280-4D38-8698-127DC51BA625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38C2D3D-AF57-4BEC-A81D-F118E997A0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3A72F05-E383-4F4D-BBEB-C11BF2F53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F4FB872-4E62-49EE-888A-4C6A8948F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7713" indent="-28733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50938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12900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73275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304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876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448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020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BD0B0C7-6CE6-42B1-85CA-A8F723D05629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9F783DA-78A5-43E2-88C5-0ADECB4E67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75F1B4E-B4CC-4BCF-9E77-047B14727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A6491E19-0196-44D3-B472-B912EC16CA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7713" indent="-28733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50938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12900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73275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304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876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448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020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D15559D-8223-42CF-BF7D-39CCC74A53DB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939C57E-66DE-410C-8371-144876499D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FBACBEF-1C31-4705-AF8B-6A4876373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1D0FF8F-F65F-4182-B7F8-4A3832BAED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7713" indent="-28733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50938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12900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73275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304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876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448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020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94C6E540-E374-4AD4-8CB0-64323FBBE3F7}" type="slidenum">
              <a:rPr lang="en-US" altLang="en-US" sz="120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4A5DA70-95E0-4D61-BC24-5C565FC926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555F88A-A237-44EC-A19B-3AAA1B1B1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28A90C53-6D02-438D-B7B9-F162969C31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620F5CCD-C262-4B19-A3DE-9E8293674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BCF1F3BE-6917-4938-A728-EA6E4243D1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7713" indent="-28733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50938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12900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73275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304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876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448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020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0DE6691-5C20-489D-A484-4D2887AFFAF6}" type="slidenum">
              <a:rPr lang="en-US" altLang="en-US" sz="120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EBAFEAB-1EB9-4D02-8C50-E959752E10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7713" indent="-28733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50938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12900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73275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304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876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448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020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D27A8979-D17D-4170-8984-284CE6DDB3AB}" type="slidenum">
              <a:rPr lang="en-US" altLang="en-US" sz="120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CBE438B-B9D4-43AA-8EDF-F4B07447BB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1716E70-8E0F-47A8-8225-F0FEF330E6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BCC0B7A8-E7B2-4D97-88AD-28DCFE26C4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7713" indent="-28733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50938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12900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73275" indent="-230188" defTabSz="922338"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304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876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448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902075" indent="-230188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C55FFF0-11D8-473F-8DB2-01004096698A}" type="slidenum">
              <a:rPr lang="en-US" altLang="en-US" sz="1200"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9DB937D-029C-4DC8-A1F9-5A8F8C3D72F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9D7AC63-B29D-4A39-9AF0-718685E3B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374D8098-EF2E-4597-9977-C4F72872485B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9A84356D-3B71-44CE-B16C-B15C16B56C01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2E90DF2D-200B-48A4-930F-562784A86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45EB8FD3-CE21-4833-BBE9-9818860B2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CD45D55A-D7B4-412C-9FCC-B7BA6FF51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31E5677-F386-4452-9B46-E632CEBFD22B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E7545226-E20B-4741-943C-16E748BE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EE452610-0F13-46DE-A6D1-1639CFEF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7620C47C-F978-4CFE-A3FB-34E4015ED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21B8D6-F7C9-4572-9C25-C887D897F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70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090EC31-DE65-4754-98E9-AF193E07A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DFEDDA1-5875-417A-8760-D871DA057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E7276DD-2E30-4BCE-A24C-B31E9E648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F12EE-D316-49F2-8E74-A978389EB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61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C456480-5D27-4A56-BD12-4FBCE4D1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C35AD49-9A50-417F-B69B-C9E15B5D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D3DEB21-D1AF-472C-B66B-FDF4CB925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777AE-16F6-4F2B-966C-64238CBDFA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29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ADA2BAB-E738-4538-9177-1F363430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A62067D-754E-4BBA-B2FA-5EA066FF3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F856CB3-0C83-4E17-A967-2B0A011DF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852C8-D30E-4660-AEBF-C18D6E14E0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6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ACAAD024-59C7-4A53-819F-CD3C3E7AFE31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D88F73C3-1A5C-4912-8773-DF6AF8CAE49E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B099D09-54BC-4E18-9BC8-913CCD0A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105238-5F45-4F9B-8FFD-AF0FE1C0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4502DAD-45DE-494A-B482-784D0CCB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763B2-657D-4D6F-AFC9-ABA661810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427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6B96C-C913-4124-85E3-E6FD6A9E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0B97F-2EBC-4C5F-AC28-50588D878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385FB-7205-4E58-8B5F-0FE74CC21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A7862-8588-42E9-A33A-2E143FB2B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652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C8EE0-7162-40F0-8558-6B402209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272395-86B2-43CF-BAB4-031E936E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5AB972-A675-450D-8711-1A79E9EA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C18C6-7F28-4AEA-A408-B494A081F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021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E73A46-DFEC-44E0-B754-CBAFB28B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3BE22-1401-4B0F-8FE2-2C0654FE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1E4D1-5549-4559-B2B3-7FC8DE79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13D7E-1937-46EC-AB37-BA2934E15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25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7737363C-F947-401B-B6B9-D08A2994B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8E3EC7B4-BA90-4558-A5BD-E485D659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A95F0D17-AF27-4DD1-B033-4F4855E9E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79B5A-19B7-4133-8352-4EA4F0304D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77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6E53B-930A-4360-8A48-4A2D45130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4EC03-88AD-4AA8-A623-B25D578C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AA387-C385-481B-89F9-804A8047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B71D3-105D-42A7-BE44-18B9068CD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938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0E0F0ED9-8C14-45E1-9D26-095B336FDF85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D24D0B3B-D020-4987-952D-7C4DD5406289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D10CB30F-15D9-49BA-B963-B5918C81DA06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D403D7-540B-45E4-B010-F2091E6210BE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53C91090-9E69-405F-9609-C5398A2E7C3A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81C6A1D0-AA73-46E7-808A-0E73B15767D6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5D8690C9-ADA0-4130-8EED-3FE8CAB3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C74B0A82-35A5-481E-9407-1C0F50A8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2A00F1C-FD43-4696-A94C-CE1488C4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2A557-130B-4095-B89B-345D065B7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081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15033C4E-7262-4527-A3D9-0BCEEB2AF53E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BC8A48C4-3682-4CF6-8811-CAD2CD2C73FA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F5BE58D9-13E9-4168-A38E-4DD066B7E023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3D84843-6184-4663-8017-3DA1CDA4D118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D3E8340A-8CB1-43BD-94CB-620E87D86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C4948E63-B910-4697-AAA9-311B54400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1B3CCB2-3DCC-480F-865E-A5B063735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A5CB3AEB-47B5-461B-9D9F-AECBA1B3F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F9DCE0A-8574-44C4-AA47-15C29AD05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D5938CB-A91F-46D0-88A3-621E934C35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19" r:id="rId2"/>
    <p:sldLayoutId id="2147484124" r:id="rId3"/>
    <p:sldLayoutId id="2147484125" r:id="rId4"/>
    <p:sldLayoutId id="2147484126" r:id="rId5"/>
    <p:sldLayoutId id="2147484127" r:id="rId6"/>
    <p:sldLayoutId id="2147484120" r:id="rId7"/>
    <p:sldLayoutId id="2147484128" r:id="rId8"/>
    <p:sldLayoutId id="2147484129" r:id="rId9"/>
    <p:sldLayoutId id="2147484121" r:id="rId10"/>
    <p:sldLayoutId id="21474841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7496FC19-3913-48DB-998C-7B25C10FF0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R="0" eaLnBrk="1" hangingPunct="1"/>
            <a:r>
              <a:rPr lang="en-US" altLang="en-US"/>
              <a:t>John A. Lauder</a:t>
            </a:r>
          </a:p>
          <a:p>
            <a:pPr marR="0" eaLnBrk="1" hangingPunct="1"/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920C0-10A8-48CB-BE84-9D8598080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-533400"/>
            <a:ext cx="8610600" cy="4419600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solidFill>
                  <a:schemeClr val="accent3"/>
                </a:solidFill>
              </a:rPr>
              <a:t>Monitoring Nuclear Agreements with North Korea, (and Iran and Russia): Applying Lessons From the Past to the New Digital Age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FCA7C0-24AD-4279-A2E7-B17F2F5F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1B8D6-F7C9-4572-9C25-C887D897FD6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>
            <a:extLst>
              <a:ext uri="{FF2B5EF4-FFF2-40B4-BE49-F238E27FC236}">
                <a16:creationId xmlns:a16="http://schemas.microsoft.com/office/drawing/2014/main" id="{03F729F5-9B37-433D-9D20-D40FDAA3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Detects “Militarily Significant” Noncompliance</a:t>
            </a:r>
          </a:p>
          <a:p>
            <a:r>
              <a:rPr lang="en-US" altLang="en-US"/>
              <a:t>Creates Synergy in Discovery of Relevant Activities Among Negotiated Measures, International Inspections, National Intelligence Means, and Publically Available Information</a:t>
            </a:r>
          </a:p>
          <a:p>
            <a:r>
              <a:rPr lang="en-US" altLang="en-US"/>
              <a:t>Establishes Consultative Mechanisms for Anomaly and Dispute Resolution</a:t>
            </a:r>
          </a:p>
          <a:p>
            <a:r>
              <a:rPr lang="en-US" altLang="en-US"/>
              <a:t>Builds Greater Transparency and Enhances Channels of Communication </a:t>
            </a:r>
          </a:p>
          <a:p>
            <a:endParaRPr lang="en-US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6E3E4A-AB4E-4441-963A-5BD925254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>
                <a:solidFill>
                  <a:schemeClr val="accent3"/>
                </a:solidFill>
              </a:rPr>
              <a:t>Attributes of An Effective Monitoring Regime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0B86E5-4CCE-4231-B62D-FDB054CE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0022648-9B71-4D83-AEEB-0085B432C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accent3"/>
                </a:solidFill>
              </a:rPr>
              <a:t>After Detection, What?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3BEEC92-4B76-473D-AA98-6A9EA5D4D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r>
              <a:rPr lang="en-US" altLang="en-US"/>
              <a:t>Fred Ikle’s Provocative Question from </a:t>
            </a:r>
            <a:r>
              <a:rPr lang="en-US" altLang="en-US" u="sng"/>
              <a:t>Foreign Affairs</a:t>
            </a:r>
            <a:r>
              <a:rPr lang="en-US" altLang="en-US"/>
              <a:t>, Jan 1961</a:t>
            </a:r>
          </a:p>
          <a:p>
            <a:r>
              <a:rPr lang="en-US" altLang="en-US"/>
              <a:t>Need to Plan How to React to Anomalies or Evidence of Significant Noncompliance</a:t>
            </a:r>
          </a:p>
          <a:p>
            <a:r>
              <a:rPr lang="en-US" altLang="en-US"/>
              <a:t>Consultative Mechanisms Useful First Step</a:t>
            </a:r>
          </a:p>
          <a:p>
            <a:r>
              <a:rPr lang="en-US" altLang="en-US"/>
              <a:t>Periodic Unclassified and Classified Reports on Significant Anomalies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4E9400-A76D-46D4-BF9A-29B71513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903BBE1-2382-4774-9EA5-25FEDF5F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3600" dirty="0">
                <a:solidFill>
                  <a:schemeClr val="hlink"/>
                </a:solidFill>
              </a:rPr>
              <a:t>Consultative Mechanisms Can Explore Other Measures to Broaden Agreement Scope and Impact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A9924C85-4DFE-4CC7-811C-77B8E6465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r>
              <a:rPr lang="en-US" altLang="en-US"/>
              <a:t>INF-Like Restrictions and Monitoring of Iranian and North Korean Missiles</a:t>
            </a:r>
          </a:p>
          <a:p>
            <a:r>
              <a:rPr lang="en-US" altLang="en-US"/>
              <a:t>Inspection Exercises, Voluntary Transparency Measures, and Verification Technology Experiments with Iran and North Korea</a:t>
            </a:r>
          </a:p>
          <a:p>
            <a:r>
              <a:rPr lang="en-US" altLang="en-US"/>
              <a:t>CTR-Like Measures to Reduce Size of Iranian and North Korean Nuclear Complex and Redirect Scientists</a:t>
            </a:r>
          </a:p>
          <a:p>
            <a:r>
              <a:rPr lang="en-US" altLang="en-US"/>
              <a:t>Technical Regional Exchanges on Safety and Environmental Concerns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0D8478-E29A-4C0A-BAE7-05F1708F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>
            <a:extLst>
              <a:ext uri="{FF2B5EF4-FFF2-40B4-BE49-F238E27FC236}">
                <a16:creationId xmlns:a16="http://schemas.microsoft.com/office/drawing/2014/main" id="{4C2CBE32-8724-4053-95AC-D6D62D605F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Wide-Area, Persistent Surveillance in Permissive Environments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Precise, Geospatial Awareness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Forensic Intelligence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Widely-Available Commercial Imagery and Radar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International Verification Institutions and Resources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Data Mining and Analytics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Social Media Sources (even on North Korea and Iran)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1E657E19-BDB9-4FD7-92B9-CD9F786CA1F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hlink"/>
                </a:solidFill>
              </a:rPr>
              <a:t>What Monitoring Capabilities Are More Robust than 20 Years Ago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6FBF91-0A51-49A3-9095-0D5DAD30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7826DD6C-D42C-4D2D-921E-AEEBFEE975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Broad Scope of Potential Agreements, Number of Participants/Stakeholders, and Objects of Verification, e.g.: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Increasingly Multilateral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Warheads and Production of Material -- Not Just Counting Delivery Vehicles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Tactical as Well as Strategic Weapons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De-emphasis of Negotiated Monitoring and Data Declaration Measures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Requirement for Near Global Monitoring Coverage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For Example, Increased Demands on the Language Skills of Inspectors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Strategically Significant Noncompliance Would Occur At Lower Levels Than Detectable With Confidence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D5DEBC25-665C-47F9-AA55-0F3CFB3D35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hlink"/>
                </a:solidFill>
              </a:rPr>
              <a:t>Why Current &amp; Future Challenges Are Harder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BE4B92-A341-4C22-84ED-4DEA7789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>
            <a:extLst>
              <a:ext uri="{FF2B5EF4-FFF2-40B4-BE49-F238E27FC236}">
                <a16:creationId xmlns:a16="http://schemas.microsoft.com/office/drawing/2014/main" id="{67AE95CF-9173-4CAC-9B9C-BA29D6BA67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05800" cy="52578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Stand-off Detection of Fissile Materials and Nuclear Weapons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Assured Deep and Denied Area Penetration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Identification and Characterization of Underground Facilities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Mobile Targets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Inventory of Objects of Verification (Establishing the Baseline)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“Signal to Clutter” Problem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More Sophisticated Denial and Deception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Many US Monitoring Resources and Organizational Structures Have Atrophied or Been Redirected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No Longer Organizations Like ACIS and ACDA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Declining Numbers of Skilled and Experienced Practitioners of Monitoring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Less Attention to Strategy of Deterrence and on Nuclear Weapons in General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Competing Priorities on Current Intelligence and Support to Counterterrorism and Counterinsurgency Operations</a:t>
            </a:r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665FB4F9-B54E-46AB-8E45-5EA6417EED0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hlink"/>
                </a:solidFill>
              </a:rPr>
              <a:t>Illustrative Challenges or Gaps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5312E2-5BCF-4610-89B0-6742F334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54D367EE-C229-440E-8CD7-2991D2990E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4582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350" dirty="0"/>
              <a:t>Avoid Reopening Old US Bureaucratic and International Diplomatic Fights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350" dirty="0"/>
              <a:t>Advocate Appropriate Priorities and Funding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350" dirty="0"/>
              <a:t>Recover Former Expertise and Best Practices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350" dirty="0"/>
              <a:t>Identify and Train the Next Generation of </a:t>
            </a:r>
            <a:r>
              <a:rPr lang="en-US" altLang="en-US" sz="2350" dirty="0" err="1"/>
              <a:t>Practioners</a:t>
            </a:r>
            <a:endParaRPr lang="en-US" altLang="en-US" sz="235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350" dirty="0"/>
              <a:t>Adapt Potential Contribution of New Monitoring Technologies and Expanded Range of Commercial and International Partners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350" dirty="0"/>
              <a:t>Undertake More Rigorous Research and Development for Better Monitoring Tools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350" dirty="0"/>
              <a:t>Yet, Don’t Fall in Love With Pure Technical Solutions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350" dirty="0"/>
              <a:t>The Challenges Are Substantial and the Lead-Times Long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350" dirty="0"/>
              <a:t>Need for Anticipation and a Comprehensive Plan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E8F860CB-B0B2-49C7-9E97-5F6FE86128C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hlink"/>
                </a:solidFill>
              </a:rPr>
              <a:t>Necessary Actions for Meeting Future Challenges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4089E4-C222-4F06-8855-DC6B043B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78A6CD63-2BF6-4A03-BD7F-0A34908ECC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991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900"/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Effective Monitoring Has Implications Beyond the Agreements Themselves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Monitoring Measures Can Incentivize International and Crisis Stability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In Forging Next Steps, Monitoring and Verification Need to Be: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Achievable at Reasonable Levels of Confidence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Routine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Cost Effective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Reciprocal in Balancing the Needs of Hiders and Finders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Art, as Well as Science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/>
              <a:t>Team Sports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Need for Leadership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600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62B73719-5B3E-4A50-9979-2971B9AD71B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sz="3600" dirty="0">
                <a:solidFill>
                  <a:schemeClr val="hlink"/>
                </a:solidFill>
              </a:rPr>
              <a:t>Take-Away Thoughts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34C37A-3D86-4675-A3C7-E51063A0F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>
            <a:extLst>
              <a:ext uri="{FF2B5EF4-FFF2-40B4-BE49-F238E27FC236}">
                <a16:creationId xmlns:a16="http://schemas.microsoft.com/office/drawing/2014/main" id="{32AB462F-DF46-45C0-92D8-B610E4E0D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76413"/>
            <a:ext cx="8534400" cy="330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hlink"/>
                </a:solidFill>
              </a:rPr>
              <a:t>Back-up Slides</a:t>
            </a:r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3556DA-EE6A-4ACC-97BA-8420A409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>
            <a:extLst>
              <a:ext uri="{FF2B5EF4-FFF2-40B4-BE49-F238E27FC236}">
                <a16:creationId xmlns:a16="http://schemas.microsoft.com/office/drawing/2014/main" id="{9231707B-2BA5-4EB7-ABD4-A7B6441310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Policy-Relevant Intelligence Products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/>
              <a:t>At Best When Exquisitely Specific and Timely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/>
              <a:t>Fusion of Multiple Intelligence Sources and Approaches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/>
              <a:t>Often Highly Compartmented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Knowledge of Sources and Methods Valuable for Both Hiders and Finders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Expertise and Experience in the Process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/>
              <a:t>Arcane Knowledge Often Not Present Elsewhere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Non-Partisan Credibility in the Ratification Process</a:t>
            </a:r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C63629D7-D2EC-464E-9144-897DE1C2C06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hlink"/>
                </a:solidFill>
              </a:rPr>
              <a:t>What Intelligence Brings to the Table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2A07C3-AFA5-4A6D-ACBF-6C59919F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>
            <a:extLst>
              <a:ext uri="{FF2B5EF4-FFF2-40B4-BE49-F238E27FC236}">
                <a16:creationId xmlns:a16="http://schemas.microsoft.com/office/drawing/2014/main" id="{26E905E4-90B5-4F8F-A502-843AE9A8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/>
              <a:t>Negotiating and Implementing Effective Nuclear Agreements is a Vital But Seemingly Intractable Task</a:t>
            </a:r>
          </a:p>
          <a:p>
            <a:pPr eaLnBrk="1" hangingPunct="1"/>
            <a:r>
              <a:rPr lang="en-US" altLang="en-US"/>
              <a:t>There are Best Practices from Prior Agreements that Present Instructive Lessons for Effective Verification and Nonproliferation</a:t>
            </a:r>
          </a:p>
          <a:p>
            <a:pPr eaLnBrk="1" hangingPunct="1"/>
            <a:r>
              <a:rPr lang="en-US" altLang="en-US"/>
              <a:t>Lessons from the Perspective of an Intelligence Officer &amp; Current Advisor on Monitoring Measures </a:t>
            </a:r>
          </a:p>
          <a:p>
            <a:pPr eaLnBrk="1" hangingPunct="1"/>
            <a:r>
              <a:rPr lang="en-US" altLang="en-US"/>
              <a:t>Will Focus on the Challenges of Monitoring an Agreement and on the Role of Intelligence in Monitoring.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1C216-1127-41C4-A20B-5356062F9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Premise and Scope of Presentation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4665E0-25C9-48D5-A6B1-AE7394C9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3171038-E00A-4C7B-8850-6EB76516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accent3"/>
                </a:solidFill>
              </a:rPr>
              <a:t>Consultative Mechanisms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1D0E0E21-BD75-4BE7-9783-2C94EE44D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r>
              <a:rPr lang="en-US" altLang="en-US" sz="2400"/>
              <a:t>Information Declarations, Inspections, and the Modalities of Sanction Relief Will Produce Many Questions </a:t>
            </a:r>
          </a:p>
          <a:p>
            <a:r>
              <a:rPr lang="en-US" altLang="en-US" sz="2400"/>
              <a:t>Requires a Body for Discussion of Compliance and Anomalies</a:t>
            </a:r>
          </a:p>
          <a:p>
            <a:r>
              <a:rPr lang="en-US" altLang="en-US" sz="2400"/>
              <a:t>Such Implementation Committees Have Been a Mainstay of Many Prior International Agreements</a:t>
            </a:r>
          </a:p>
          <a:p>
            <a:r>
              <a:rPr lang="en-US" altLang="en-US" sz="2400"/>
              <a:t>Consultative Bodies Normally Include Technical Experts Quietly Working the Geeky Details of Agreements, Largely Outside the Political Glare and Bureaucracies of Capitals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68DAE2-B54F-40F7-9C39-94F2300D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A264C05-C01C-448F-9C67-2983A2E9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sz="4000" dirty="0">
                <a:solidFill>
                  <a:schemeClr val="accent3"/>
                </a:solidFill>
              </a:rPr>
              <a:t>Goal and Conduct of Inspections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8DB296C8-455E-48D6-A883-BEA13BFF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486400"/>
          </a:xfrm>
        </p:spPr>
        <p:txBody>
          <a:bodyPr/>
          <a:lstStyle/>
          <a:p>
            <a:r>
              <a:rPr lang="en-US" altLang="en-US"/>
              <a:t>Audit the Information Provided in Data Declarations</a:t>
            </a:r>
          </a:p>
          <a:p>
            <a:r>
              <a:rPr lang="en-US" altLang="en-US"/>
              <a:t>Provide Ground-truth Situational Awareness of Nuclear Capabilities and Intent</a:t>
            </a:r>
          </a:p>
          <a:p>
            <a:r>
              <a:rPr lang="en-US" altLang="en-US"/>
              <a:t>Serve as Tripwires of Breakout Activities</a:t>
            </a:r>
          </a:p>
          <a:p>
            <a:r>
              <a:rPr lang="en-US" altLang="en-US"/>
              <a:t>Build Regional and Crisis Stability</a:t>
            </a:r>
          </a:p>
          <a:p>
            <a:r>
              <a:rPr lang="en-US" altLang="en-US"/>
              <a:t>To Achieve the Above, Inspections Need to Be Routine and Non-Accusatory</a:t>
            </a:r>
          </a:p>
          <a:p>
            <a:pPr lvl="1"/>
            <a:r>
              <a:rPr lang="en-US" altLang="en-US" sz="2800"/>
              <a:t>Nonconfrontational “Columbo” Style of Investigation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09FD3F-B0B1-4C9D-82A1-5E330870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4981A711-7FEB-430B-887B-73C521000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accent3"/>
                </a:solidFill>
              </a:rPr>
              <a:t>The Challenge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A544E53-B996-47C6-814E-588D70B12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4972050"/>
          </a:xfrm>
        </p:spPr>
        <p:txBody>
          <a:bodyPr/>
          <a:lstStyle/>
          <a:p>
            <a:r>
              <a:rPr lang="en-US" altLang="en-US"/>
              <a:t>Nuclear Agreements with North Korea, Iran, and Others are at an Critical Juncture.</a:t>
            </a:r>
          </a:p>
          <a:p>
            <a:r>
              <a:rPr lang="en-US" altLang="en-US"/>
              <a:t>A Recent </a:t>
            </a:r>
            <a:r>
              <a:rPr lang="en-US" altLang="en-US" u="sng"/>
              <a:t>Economist</a:t>
            </a:r>
            <a:r>
              <a:rPr lang="en-US" altLang="en-US"/>
              <a:t> Article Characterized the Current Environment as “Nuclear Disarmageddon”.</a:t>
            </a:r>
          </a:p>
          <a:p>
            <a:r>
              <a:rPr lang="en-US" altLang="en-US"/>
              <a:t>Nearly All Concur That Nuclear Agreements Should Include Effective Verification and Monitoring Measures.</a:t>
            </a:r>
          </a:p>
          <a:p>
            <a:r>
              <a:rPr lang="en-US" altLang="en-US"/>
              <a:t>What Should Be Those Measures?</a:t>
            </a:r>
          </a:p>
          <a:p>
            <a:r>
              <a:rPr lang="en-US" altLang="en-US"/>
              <a:t>What Does the History of Previous International </a:t>
            </a:r>
            <a:br>
              <a:rPr lang="en-US" altLang="en-US"/>
            </a:br>
            <a:r>
              <a:rPr lang="en-US" altLang="en-US"/>
              <a:t>Agreements Teach Us About How to Achieve Effective Verification?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38F876-1995-4B3E-BEEF-E6463624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>
            <a:extLst>
              <a:ext uri="{FF2B5EF4-FFF2-40B4-BE49-F238E27FC236}">
                <a16:creationId xmlns:a16="http://schemas.microsoft.com/office/drawing/2014/main" id="{64D6E6EC-9C60-4C12-89A7-744BA32C0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r>
              <a:rPr lang="en-US" altLang="en-US"/>
              <a:t>To What Extent has the National Security Community Forgotten, or Gotten Rusty on, Proven Methodologies for Monitoring?</a:t>
            </a:r>
          </a:p>
          <a:p>
            <a:r>
              <a:rPr lang="en-US" altLang="en-US"/>
              <a:t>Is the Current Generation of Monitors Adequately Trained and Prepared?</a:t>
            </a:r>
          </a:p>
          <a:p>
            <a:r>
              <a:rPr lang="en-US" altLang="en-US"/>
              <a:t>Are New Open Source Data and Tools Being Appropriately Integrated into Monitoring and Verification Plans</a:t>
            </a:r>
          </a:p>
          <a:p>
            <a:r>
              <a:rPr lang="en-US" altLang="en-US"/>
              <a:t>Is the Current Funding and Vector of R&amp;D Related to Monitoring Adequate?</a:t>
            </a:r>
          </a:p>
          <a:p>
            <a:r>
              <a:rPr lang="en-US" altLang="en-US"/>
              <a:t>Is Our Consideration of Monitoring Framed within a Larger Strategic Context?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AD2511-378F-4B5A-9C40-26E296F1A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	Discussion Questions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8F1C94-7EF2-426D-8489-5CD98ED2C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6F2F6EC0-2F2F-42F2-BD13-0B8F9CBC98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906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50" dirty="0"/>
              <a:t>Monitoring is </a:t>
            </a:r>
            <a:r>
              <a:rPr lang="en-US" altLang="en-US" sz="2650" b="1" dirty="0"/>
              <a:t>gathering information </a:t>
            </a:r>
            <a:r>
              <a:rPr lang="en-US" altLang="en-US" sz="2650" dirty="0"/>
              <a:t>relevant to compliance assessments through intelligence methods (undefined National Technical Means in agreements), diplomatic means, and negotiated measures such as information exchanges and on-site inspections</a:t>
            </a:r>
          </a:p>
          <a:p>
            <a:pPr eaLnBrk="1" hangingPunct="1">
              <a:defRPr/>
            </a:pPr>
            <a:r>
              <a:rPr lang="en-US" altLang="en-US" sz="2650" dirty="0"/>
              <a:t>Verification is the process of reaching </a:t>
            </a:r>
            <a:r>
              <a:rPr lang="en-US" altLang="en-US" sz="2650" b="1" dirty="0"/>
              <a:t>policy judgments </a:t>
            </a:r>
            <a:r>
              <a:rPr lang="en-US" altLang="en-US" sz="2650" dirty="0"/>
              <a:t>about the extent and significance of compliance and the determination of how to resolve ambiguities or evidence of noncompliance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2FCAF3AC-A97B-4D9C-8B5D-C6B312541E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hlink"/>
                </a:solidFill>
              </a:rPr>
              <a:t>Key Definitions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7AF473-CB31-48F0-B79E-F06DFCA1D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FB746FB3-8F47-4CAE-9FEF-DA1FC1A7C2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Horizontal Proliferation is the Spread of WMD Capabilities to States or Non-State Actors Who Don’t Already Have Nuclear, Biological, or Chemical Weapons</a:t>
            </a:r>
          </a:p>
          <a:p>
            <a:pPr eaLnBrk="1" hangingPunct="1"/>
            <a:r>
              <a:rPr lang="en-US" altLang="en-US"/>
              <a:t>Vertical Proliferation is the Development of New Types of Weapons and Enhanced Capabilities by States with Current WMD Programs</a:t>
            </a:r>
          </a:p>
          <a:p>
            <a:pPr eaLnBrk="1" hangingPunct="1"/>
            <a:r>
              <a:rPr lang="en-US" altLang="en-US"/>
              <a:t>Agreements Help Foster Strategic Stability or Even Roll-back After Proliferation Occurs</a:t>
            </a:r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0877BB5A-91BA-49FC-8AED-12B77615DD2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hlink"/>
                </a:solidFill>
              </a:rPr>
              <a:t>Agreements Are a Path Toward Preventing or Restraining Proliferation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084A0F-4FC3-4C40-9598-D4CBBED8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>
            <a:extLst>
              <a:ext uri="{FF2B5EF4-FFF2-40B4-BE49-F238E27FC236}">
                <a16:creationId xmlns:a16="http://schemas.microsoft.com/office/drawing/2014/main" id="{AE2C046B-9D1B-4582-9F85-89C9B864E0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93838"/>
            <a:ext cx="8229600" cy="4754562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Integration of Military &amp; Economic Sticks and Negotiated Carrots  -- Informed by an Anticipatory Comprehensive Strategy</a:t>
            </a:r>
          </a:p>
          <a:p>
            <a:pPr marL="621348" lvl="1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Dual-Track Approaches (Nuclear Posture Review)</a:t>
            </a:r>
          </a:p>
          <a:p>
            <a:pPr marL="621348" lvl="1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Attention to Danger of Unattended Consequences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Executive and Congressional (Largely Bipartisan) Emphasis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International Commitment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Substantial Resources for Monitoring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Effective Agreement Monitoring Management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/>
              <a:t>Active Monitoring Expert Participation in Formulation, Negotiation, Ratification, and Implementation of Agreements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/>
              <a:t>Recognized Leadership and Accountability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/>
              <a:t>Proven Methodology for Monitoring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600" dirty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5B601808-9776-4A04-9B72-DB89F08047C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hlink"/>
                </a:solidFill>
              </a:rPr>
              <a:t>Illustrative Factors Behind Prior Successes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D1423E-F88F-478D-997D-FF2AA385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>
            <a:extLst>
              <a:ext uri="{FF2B5EF4-FFF2-40B4-BE49-F238E27FC236}">
                <a16:creationId xmlns:a16="http://schemas.microsoft.com/office/drawing/2014/main" id="{9A9DD688-115E-4DCD-A073-465A6F23C1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Successful and Credible Intelligence Support to Arms Control Helped Manage the End Game of the Cold War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US in Particular Built Eye-Watering Intelligence Capabilities for Monitoring</a:t>
            </a:r>
          </a:p>
          <a:p>
            <a:pPr marL="621792" lvl="1" eaLnBrk="1" fontAlgn="auto" hangingPunct="1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000" dirty="0"/>
              <a:t>These Capabilities Were Later Adapted for Use On Other National Security Issues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Prior Monitoring Art and Transparency Measures Have Refined Approaches, Methodologies, and Definitions that Remain Relevant to Future Agreements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Negotiations and Agreements of the 70s, 80s, and 90s Established  International Precedents and Shared Understandings</a:t>
            </a: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038B8E7B-BAEA-4733-AF56-97F7E45E8CA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hlink"/>
                </a:solidFill>
              </a:rPr>
              <a:t>A Legacy of Success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4503E7-7BCF-4539-A5A5-8E2FC672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>
            <a:extLst>
              <a:ext uri="{FF2B5EF4-FFF2-40B4-BE49-F238E27FC236}">
                <a16:creationId xmlns:a16="http://schemas.microsoft.com/office/drawing/2014/main" id="{B9AF353D-72F5-4420-93DF-4DEDFA081F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4102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Combination of Negotiated Measures and National Technical Means Break Tough Challenges Into Manageable Pieces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Data Exchanges and Notifications Provide Normal Baseline and the Functional Equivalent of a Tax Return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Routine Inspections and Cooperative Measures Provide Scrutiny of Geographic Locations Where Cheating Would Be Easiest 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Challenge Inspections Available As Forcing Events and to Gather Data on Compliance Concerns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NTMs and Covert Intelligence Look for Anomalies Across Areas and Cover the Backdoor During Inspections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Synergy Sought Among Diplomatic, Inspections, Investigative, and Other Approaches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All the Above Orchestrated by an Agreement Monitoring Manager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Ensures the Pieces Work Together</a:t>
            </a:r>
          </a:p>
          <a:p>
            <a:pPr marL="621792" lvl="1" eaLnBrk="1" fontAlgn="auto" hangingPunct="1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/>
              <a:t>Flags Issues for the Policy Community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39174DC3-A789-47ED-8315-528F775A8E8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chemeClr val="hlink"/>
                </a:solidFill>
              </a:rPr>
              <a:t>Key Elements of Successful Monitoring Strategy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ED08F4-672D-4E60-99E0-18048E83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52C8-D30E-4660-AEBF-C18D6E14E0D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1171</TotalTime>
  <Words>1338</Words>
  <Application>Microsoft Office PowerPoint</Application>
  <PresentationFormat>On-screen Show (4:3)</PresentationFormat>
  <Paragraphs>172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Garamond</vt:lpstr>
      <vt:lpstr>Arial</vt:lpstr>
      <vt:lpstr>Lucida Sans Unicode</vt:lpstr>
      <vt:lpstr>Wingdings 3</vt:lpstr>
      <vt:lpstr>Verdana</vt:lpstr>
      <vt:lpstr>Wingdings 2</vt:lpstr>
      <vt:lpstr>Wingdings</vt:lpstr>
      <vt:lpstr>Concourse</vt:lpstr>
      <vt:lpstr>Monitoring Nuclear Agreements with North Korea, (and Iran and Russia): Applying Lessons From the Past to the New Digital Age  </vt:lpstr>
      <vt:lpstr>Premise and Scope of Presentation</vt:lpstr>
      <vt:lpstr>The Challenge</vt:lpstr>
      <vt:lpstr> Discussion Questions</vt:lpstr>
      <vt:lpstr>Key Definitions</vt:lpstr>
      <vt:lpstr>Agreements Are a Path Toward Preventing or Restraining Proliferation</vt:lpstr>
      <vt:lpstr>Illustrative Factors Behind Prior Successes </vt:lpstr>
      <vt:lpstr>A Legacy of Success</vt:lpstr>
      <vt:lpstr>Key Elements of Successful Monitoring Strategy</vt:lpstr>
      <vt:lpstr>Attributes of An Effective Monitoring Regime</vt:lpstr>
      <vt:lpstr>After Detection, What?</vt:lpstr>
      <vt:lpstr>Consultative Mechanisms Can Explore Other Measures to Broaden Agreement Scope and Impact</vt:lpstr>
      <vt:lpstr>What Monitoring Capabilities Are More Robust than 20 Years Ago</vt:lpstr>
      <vt:lpstr>Why Current &amp; Future Challenges Are Harder</vt:lpstr>
      <vt:lpstr>Illustrative Challenges or Gaps</vt:lpstr>
      <vt:lpstr>Necessary Actions for Meeting Future Challenges</vt:lpstr>
      <vt:lpstr> Take-Away Thoughts</vt:lpstr>
      <vt:lpstr>Back-up Slides</vt:lpstr>
      <vt:lpstr>What Intelligence Brings to the Table</vt:lpstr>
      <vt:lpstr>Consultative Mechanisms</vt:lpstr>
      <vt:lpstr>Goal and Conduct of Inspections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Arms Control Challenges:  Verification and Monitoring</dc:title>
  <dc:creator>John Lauder</dc:creator>
  <cp:lastModifiedBy>Nicole Peterson</cp:lastModifiedBy>
  <cp:revision>92</cp:revision>
  <cp:lastPrinted>2018-05-12T19:13:34Z</cp:lastPrinted>
  <dcterms:created xsi:type="dcterms:W3CDTF">2008-08-09T12:16:50Z</dcterms:created>
  <dcterms:modified xsi:type="dcterms:W3CDTF">2018-07-31T23:33:35Z</dcterms:modified>
</cp:coreProperties>
</file>