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392" r:id="rId5"/>
    <p:sldId id="466" r:id="rId6"/>
    <p:sldId id="470" r:id="rId7"/>
    <p:sldId id="479" r:id="rId8"/>
    <p:sldId id="475" r:id="rId9"/>
    <p:sldId id="476" r:id="rId10"/>
    <p:sldId id="477" r:id="rId11"/>
    <p:sldId id="480" r:id="rId12"/>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initials="mb" lastIdx="6" clrIdx="0"/>
  <p:cmAuthor id="1" name="Mia" initials="mia" lastIdx="3" clrIdx="1"/>
  <p:cmAuthor id="2" name="GTonsil" initials="GAT" lastIdx="3" clrIdx="2"/>
  <p:cmAuthor id="3" name="mia" initials="mia" lastIdx="1" clrIdx="3"/>
  <p:cmAuthor id="4" name="KimC" initials="KC" lastIdx="6" clrIdx="4">
    <p:extLst>
      <p:ext uri="{19B8F6BF-5375-455C-9EA6-DF929625EA0E}">
        <p15:presenceInfo xmlns:p15="http://schemas.microsoft.com/office/powerpoint/2012/main" userId="KimC" providerId="None"/>
      </p:ext>
    </p:extLst>
  </p:cmAuthor>
  <p:cmAuthor id="5" name="Elizabeth Young" initials="EY" lastIdx="12" clrIdx="5">
    <p:extLst>
      <p:ext uri="{19B8F6BF-5375-455C-9EA6-DF929625EA0E}">
        <p15:presenceInfo xmlns:p15="http://schemas.microsoft.com/office/powerpoint/2012/main" userId="Elizabeth Young" providerId="None"/>
      </p:ext>
    </p:extLst>
  </p:cmAuthor>
  <p:cmAuthor id="6" name="David Young" initials="DavidY" lastIdx="5" clrIdx="6">
    <p:extLst>
      <p:ext uri="{19B8F6BF-5375-455C-9EA6-DF929625EA0E}">
        <p15:presenceInfo xmlns:p15="http://schemas.microsoft.com/office/powerpoint/2012/main" userId="David Yo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66"/>
    <a:srgbClr val="FFFF66"/>
    <a:srgbClr val="CCCC00"/>
    <a:srgbClr val="385729"/>
    <a:srgbClr val="D4D4CA"/>
    <a:srgbClr val="413696"/>
    <a:srgbClr val="8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CD9C1F-C379-4412-A1BC-A21E675CFF9B}" v="1" dt="2018-08-16T16:34:17.1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9" autoAdjust="0"/>
    <p:restoredTop sz="95571" autoAdjust="0"/>
  </p:normalViewPr>
  <p:slideViewPr>
    <p:cSldViewPr>
      <p:cViewPr varScale="1">
        <p:scale>
          <a:sx n="85" d="100"/>
          <a:sy n="85" d="100"/>
        </p:scale>
        <p:origin x="1145" y="43"/>
      </p:cViewPr>
      <p:guideLst>
        <p:guide orient="horz" pos="2160"/>
        <p:guide pos="2880"/>
      </p:guideLst>
    </p:cSldViewPr>
  </p:slideViewPr>
  <p:outlineViewPr>
    <p:cViewPr>
      <p:scale>
        <a:sx n="33" d="100"/>
        <a:sy n="33" d="100"/>
      </p:scale>
      <p:origin x="0" y="3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754" y="-1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Peterson" userId="385453420fefed96" providerId="LiveId" clId="{C4CD9C1F-C379-4412-A1BC-A21E675CFF9B}"/>
    <pc:docChg chg="custSel modSld">
      <pc:chgData name="Nicole Peterson" userId="385453420fefed96" providerId="LiveId" clId="{C4CD9C1F-C379-4412-A1BC-A21E675CFF9B}" dt="2018-08-16T16:34:17.187" v="0" actId="478"/>
      <pc:docMkLst>
        <pc:docMk/>
      </pc:docMkLst>
      <pc:sldChg chg="delSp">
        <pc:chgData name="Nicole Peterson" userId="385453420fefed96" providerId="LiveId" clId="{C4CD9C1F-C379-4412-A1BC-A21E675CFF9B}" dt="2018-08-16T16:34:17.187" v="0" actId="478"/>
        <pc:sldMkLst>
          <pc:docMk/>
          <pc:sldMk cId="0" sldId="392"/>
        </pc:sldMkLst>
        <pc:spChg chg="del">
          <ac:chgData name="Nicole Peterson" userId="385453420fefed96" providerId="LiveId" clId="{C4CD9C1F-C379-4412-A1BC-A21E675CFF9B}" dt="2018-08-16T16:34:17.187" v="0" actId="478"/>
          <ac:spMkLst>
            <pc:docMk/>
            <pc:sldMk cId="0" sldId="392"/>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1"/>
            <a:ext cx="3010091" cy="460542"/>
          </a:xfrm>
          <a:prstGeom prst="rect">
            <a:avLst/>
          </a:prstGeom>
          <a:noFill/>
          <a:ln w="9525">
            <a:noFill/>
            <a:miter lim="800000"/>
            <a:headEnd/>
            <a:tailEnd/>
          </a:ln>
          <a:effectLst/>
        </p:spPr>
        <p:txBody>
          <a:bodyPr vert="horz" wrap="square" lIns="92611" tIns="46307" rIns="92611" bIns="46307" numCol="1" anchor="t" anchorCtr="0" compatLnSpc="1">
            <a:prstTxWarp prst="textNoShape">
              <a:avLst/>
            </a:prstTxWarp>
          </a:bodyPr>
          <a:lstStyle>
            <a:lvl1pPr defTabSz="926918">
              <a:defRPr sz="1200">
                <a:cs typeface="+mn-cs"/>
              </a:defRPr>
            </a:lvl1pPr>
          </a:lstStyle>
          <a:p>
            <a:pPr>
              <a:defRPr/>
            </a:pPr>
            <a:endParaRPr lang="en-US" dirty="0"/>
          </a:p>
        </p:txBody>
      </p:sp>
      <p:sp>
        <p:nvSpPr>
          <p:cNvPr id="6147" name="Rectangle 3"/>
          <p:cNvSpPr>
            <a:spLocks noGrp="1" noChangeArrowheads="1"/>
          </p:cNvSpPr>
          <p:nvPr>
            <p:ph type="dt" sz="quarter" idx="1"/>
          </p:nvPr>
        </p:nvSpPr>
        <p:spPr bwMode="auto">
          <a:xfrm>
            <a:off x="3938377" y="1"/>
            <a:ext cx="3010091" cy="460542"/>
          </a:xfrm>
          <a:prstGeom prst="rect">
            <a:avLst/>
          </a:prstGeom>
          <a:noFill/>
          <a:ln w="9525">
            <a:noFill/>
            <a:miter lim="800000"/>
            <a:headEnd/>
            <a:tailEnd/>
          </a:ln>
          <a:effectLst/>
        </p:spPr>
        <p:txBody>
          <a:bodyPr vert="horz" wrap="square" lIns="92611" tIns="46307" rIns="92611" bIns="46307" numCol="1" anchor="t" anchorCtr="0" compatLnSpc="1">
            <a:prstTxWarp prst="textNoShape">
              <a:avLst/>
            </a:prstTxWarp>
          </a:bodyPr>
          <a:lstStyle>
            <a:lvl1pPr algn="r" defTabSz="926918">
              <a:defRPr sz="1200">
                <a:cs typeface="+mn-cs"/>
              </a:defRPr>
            </a:lvl1pPr>
          </a:lstStyle>
          <a:p>
            <a:pPr>
              <a:defRPr/>
            </a:pPr>
            <a:endParaRPr lang="en-US" dirty="0"/>
          </a:p>
        </p:txBody>
      </p:sp>
      <p:sp>
        <p:nvSpPr>
          <p:cNvPr id="6148" name="Rectangle 4"/>
          <p:cNvSpPr>
            <a:spLocks noGrp="1" noChangeArrowheads="1"/>
          </p:cNvSpPr>
          <p:nvPr>
            <p:ph type="ftr" sz="quarter" idx="2"/>
          </p:nvPr>
        </p:nvSpPr>
        <p:spPr bwMode="auto">
          <a:xfrm>
            <a:off x="0" y="8773957"/>
            <a:ext cx="3010091" cy="460542"/>
          </a:xfrm>
          <a:prstGeom prst="rect">
            <a:avLst/>
          </a:prstGeom>
          <a:noFill/>
          <a:ln w="9525">
            <a:noFill/>
            <a:miter lim="800000"/>
            <a:headEnd/>
            <a:tailEnd/>
          </a:ln>
          <a:effectLst/>
        </p:spPr>
        <p:txBody>
          <a:bodyPr vert="horz" wrap="square" lIns="92611" tIns="46307" rIns="92611" bIns="46307" numCol="1" anchor="b" anchorCtr="0" compatLnSpc="1">
            <a:prstTxWarp prst="textNoShape">
              <a:avLst/>
            </a:prstTxWarp>
          </a:bodyPr>
          <a:lstStyle>
            <a:lvl1pPr defTabSz="926918">
              <a:defRPr sz="1200">
                <a:cs typeface="+mn-cs"/>
              </a:defRPr>
            </a:lvl1pPr>
          </a:lstStyle>
          <a:p>
            <a:pPr>
              <a:defRPr/>
            </a:pPr>
            <a:r>
              <a:rPr lang="en-US" dirty="0"/>
              <a:t>SIGAR 063A</a:t>
            </a:r>
          </a:p>
        </p:txBody>
      </p:sp>
      <p:sp>
        <p:nvSpPr>
          <p:cNvPr id="6149" name="Rectangle 5"/>
          <p:cNvSpPr>
            <a:spLocks noGrp="1" noChangeArrowheads="1"/>
          </p:cNvSpPr>
          <p:nvPr>
            <p:ph type="sldNum" sz="quarter" idx="3"/>
          </p:nvPr>
        </p:nvSpPr>
        <p:spPr bwMode="auto">
          <a:xfrm>
            <a:off x="3938377" y="8773957"/>
            <a:ext cx="3010091" cy="460542"/>
          </a:xfrm>
          <a:prstGeom prst="rect">
            <a:avLst/>
          </a:prstGeom>
          <a:noFill/>
          <a:ln w="9525">
            <a:noFill/>
            <a:miter lim="800000"/>
            <a:headEnd/>
            <a:tailEnd/>
          </a:ln>
          <a:effectLst/>
        </p:spPr>
        <p:txBody>
          <a:bodyPr vert="horz" wrap="square" lIns="92611" tIns="46307" rIns="92611" bIns="46307" numCol="1" anchor="b" anchorCtr="0" compatLnSpc="1">
            <a:prstTxWarp prst="textNoShape">
              <a:avLst/>
            </a:prstTxWarp>
          </a:bodyPr>
          <a:lstStyle>
            <a:lvl1pPr algn="r" defTabSz="926918">
              <a:defRPr sz="1200">
                <a:cs typeface="+mn-cs"/>
              </a:defRPr>
            </a:lvl1pPr>
          </a:lstStyle>
          <a:p>
            <a:pPr>
              <a:defRPr/>
            </a:pPr>
            <a:fld id="{6D9FD226-2687-4AB1-B2EC-9070B92A6F90}" type="slidenum">
              <a:rPr lang="en-US"/>
              <a:pPr>
                <a:defRPr/>
              </a:pPr>
              <a:t>‹#›</a:t>
            </a:fld>
            <a:endParaRPr lang="en-US" dirty="0"/>
          </a:p>
        </p:txBody>
      </p:sp>
    </p:spTree>
    <p:extLst>
      <p:ext uri="{BB962C8B-B14F-4D97-AF65-F5344CB8AC3E}">
        <p14:creationId xmlns:p14="http://schemas.microsoft.com/office/powerpoint/2010/main" val="4499578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3010091" cy="460542"/>
          </a:xfrm>
          <a:prstGeom prst="rect">
            <a:avLst/>
          </a:prstGeom>
          <a:noFill/>
          <a:ln w="9525">
            <a:noFill/>
            <a:miter lim="800000"/>
            <a:headEnd/>
            <a:tailEnd/>
          </a:ln>
          <a:effectLst/>
        </p:spPr>
        <p:txBody>
          <a:bodyPr vert="horz" wrap="square" lIns="92611" tIns="46307" rIns="92611" bIns="46307" numCol="1" anchor="t" anchorCtr="0" compatLnSpc="1">
            <a:prstTxWarp prst="textNoShape">
              <a:avLst/>
            </a:prstTxWarp>
          </a:bodyPr>
          <a:lstStyle>
            <a:lvl1pPr defTabSz="926918">
              <a:defRPr sz="1200">
                <a:cs typeface="+mn-cs"/>
              </a:defRPr>
            </a:lvl1pPr>
          </a:lstStyle>
          <a:p>
            <a:pPr>
              <a:defRPr/>
            </a:pPr>
            <a:endParaRPr lang="en-US" dirty="0"/>
          </a:p>
        </p:txBody>
      </p:sp>
      <p:sp>
        <p:nvSpPr>
          <p:cNvPr id="12291" name="Rectangle 3"/>
          <p:cNvSpPr>
            <a:spLocks noGrp="1" noChangeArrowheads="1"/>
          </p:cNvSpPr>
          <p:nvPr>
            <p:ph type="dt" idx="1"/>
          </p:nvPr>
        </p:nvSpPr>
        <p:spPr bwMode="auto">
          <a:xfrm>
            <a:off x="3938377" y="1"/>
            <a:ext cx="3010091" cy="460542"/>
          </a:xfrm>
          <a:prstGeom prst="rect">
            <a:avLst/>
          </a:prstGeom>
          <a:noFill/>
          <a:ln w="9525">
            <a:noFill/>
            <a:miter lim="800000"/>
            <a:headEnd/>
            <a:tailEnd/>
          </a:ln>
          <a:effectLst/>
        </p:spPr>
        <p:txBody>
          <a:bodyPr vert="horz" wrap="square" lIns="92611" tIns="46307" rIns="92611" bIns="46307" numCol="1" anchor="t" anchorCtr="0" compatLnSpc="1">
            <a:prstTxWarp prst="textNoShape">
              <a:avLst/>
            </a:prstTxWarp>
          </a:bodyPr>
          <a:lstStyle>
            <a:lvl1pPr algn="r" defTabSz="926918">
              <a:defRPr sz="1200">
                <a:cs typeface="+mn-cs"/>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66813" y="693738"/>
            <a:ext cx="4616450" cy="3462337"/>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95008" y="4387767"/>
            <a:ext cx="5560060" cy="4154342"/>
          </a:xfrm>
          <a:prstGeom prst="rect">
            <a:avLst/>
          </a:prstGeom>
          <a:noFill/>
          <a:ln w="9525">
            <a:noFill/>
            <a:miter lim="800000"/>
            <a:headEnd/>
            <a:tailEnd/>
          </a:ln>
          <a:effectLst/>
        </p:spPr>
        <p:txBody>
          <a:bodyPr vert="horz" wrap="square" lIns="92611" tIns="46307" rIns="92611" bIns="4630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773957"/>
            <a:ext cx="3010091" cy="460542"/>
          </a:xfrm>
          <a:prstGeom prst="rect">
            <a:avLst/>
          </a:prstGeom>
          <a:noFill/>
          <a:ln w="9525">
            <a:noFill/>
            <a:miter lim="800000"/>
            <a:headEnd/>
            <a:tailEnd/>
          </a:ln>
          <a:effectLst/>
        </p:spPr>
        <p:txBody>
          <a:bodyPr vert="horz" wrap="square" lIns="92611" tIns="46307" rIns="92611" bIns="46307" numCol="1" anchor="b" anchorCtr="0" compatLnSpc="1">
            <a:prstTxWarp prst="textNoShape">
              <a:avLst/>
            </a:prstTxWarp>
          </a:bodyPr>
          <a:lstStyle>
            <a:lvl1pPr defTabSz="926918">
              <a:defRPr sz="1200">
                <a:cs typeface="+mn-cs"/>
              </a:defRPr>
            </a:lvl1pPr>
          </a:lstStyle>
          <a:p>
            <a:pPr>
              <a:defRPr/>
            </a:pPr>
            <a:r>
              <a:rPr lang="en-US" dirty="0"/>
              <a:t>SIGAR 063A</a:t>
            </a:r>
          </a:p>
        </p:txBody>
      </p:sp>
      <p:sp>
        <p:nvSpPr>
          <p:cNvPr id="12295" name="Rectangle 7"/>
          <p:cNvSpPr>
            <a:spLocks noGrp="1" noChangeArrowheads="1"/>
          </p:cNvSpPr>
          <p:nvPr>
            <p:ph type="sldNum" sz="quarter" idx="5"/>
          </p:nvPr>
        </p:nvSpPr>
        <p:spPr bwMode="auto">
          <a:xfrm>
            <a:off x="3938377" y="8773957"/>
            <a:ext cx="3010091" cy="460542"/>
          </a:xfrm>
          <a:prstGeom prst="rect">
            <a:avLst/>
          </a:prstGeom>
          <a:noFill/>
          <a:ln w="9525">
            <a:noFill/>
            <a:miter lim="800000"/>
            <a:headEnd/>
            <a:tailEnd/>
          </a:ln>
          <a:effectLst/>
        </p:spPr>
        <p:txBody>
          <a:bodyPr vert="horz" wrap="square" lIns="92611" tIns="46307" rIns="92611" bIns="46307" numCol="1" anchor="b" anchorCtr="0" compatLnSpc="1">
            <a:prstTxWarp prst="textNoShape">
              <a:avLst/>
            </a:prstTxWarp>
          </a:bodyPr>
          <a:lstStyle>
            <a:lvl1pPr algn="r" defTabSz="926918">
              <a:defRPr sz="1200">
                <a:cs typeface="+mn-cs"/>
              </a:defRPr>
            </a:lvl1pPr>
          </a:lstStyle>
          <a:p>
            <a:pPr>
              <a:defRPr/>
            </a:pPr>
            <a:fld id="{3D12FCB7-86AC-46EA-A3EA-A2C816BB588B}" type="slidenum">
              <a:rPr lang="en-US"/>
              <a:pPr>
                <a:defRPr/>
              </a:pPr>
              <a:t>‹#›</a:t>
            </a:fld>
            <a:endParaRPr lang="en-US" dirty="0"/>
          </a:p>
        </p:txBody>
      </p:sp>
    </p:spTree>
    <p:extLst>
      <p:ext uri="{BB962C8B-B14F-4D97-AF65-F5344CB8AC3E}">
        <p14:creationId xmlns:p14="http://schemas.microsoft.com/office/powerpoint/2010/main" val="2550874936"/>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dirty="0"/>
          </a:p>
        </p:txBody>
      </p:sp>
      <p:sp>
        <p:nvSpPr>
          <p:cNvPr id="16388" name="Slide Number Placeholder 3"/>
          <p:cNvSpPr>
            <a:spLocks noGrp="1"/>
          </p:cNvSpPr>
          <p:nvPr>
            <p:ph type="sldNum" sz="quarter" idx="5"/>
          </p:nvPr>
        </p:nvSpPr>
        <p:spPr/>
        <p:txBody>
          <a:bodyPr/>
          <a:lstStyle/>
          <a:p>
            <a:pPr defTabSz="925531">
              <a:defRPr/>
            </a:pPr>
            <a:fld id="{2DCC7FB3-7ABD-459F-BA43-0FBB39C038C3}" type="slidenum">
              <a:rPr lang="en-US" smtClean="0"/>
              <a:pPr defTabSz="925531">
                <a:defRPr/>
              </a:pPr>
              <a:t>1</a:t>
            </a:fld>
            <a:endParaRPr lang="en-US" dirty="0"/>
          </a:p>
        </p:txBody>
      </p:sp>
      <p:sp>
        <p:nvSpPr>
          <p:cNvPr id="5" name="Footer Placeholder 4"/>
          <p:cNvSpPr>
            <a:spLocks noGrp="1"/>
          </p:cNvSpPr>
          <p:nvPr>
            <p:ph type="ftr" sz="quarter" idx="4"/>
          </p:nvPr>
        </p:nvSpPr>
        <p:spPr/>
        <p:txBody>
          <a:bodyPr/>
          <a:lstStyle/>
          <a:p>
            <a:pPr>
              <a:defRPr/>
            </a:pPr>
            <a:r>
              <a:rPr lang="en-US" dirty="0"/>
              <a:t>SIGAR 063A</a:t>
            </a:r>
          </a:p>
        </p:txBody>
      </p:sp>
    </p:spTree>
    <p:extLst>
      <p:ext uri="{BB962C8B-B14F-4D97-AF65-F5344CB8AC3E}">
        <p14:creationId xmlns:p14="http://schemas.microsoft.com/office/powerpoint/2010/main" val="26198275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6" descr="File:Map of Afghanistan, outline.svg"/>
          <p:cNvPicPr>
            <a:picLocks noChangeAspect="1" noChangeArrowheads="1"/>
          </p:cNvPicPr>
          <p:nvPr userDrawn="1"/>
        </p:nvPicPr>
        <p:blipFill>
          <a:blip r:embed="rId2" cstate="print">
            <a:duotone>
              <a:schemeClr val="accent5">
                <a:shade val="45000"/>
                <a:satMod val="135000"/>
              </a:schemeClr>
              <a:prstClr val="white"/>
            </a:duotone>
          </a:blip>
          <a:stretch>
            <a:fillRect/>
          </a:stretch>
        </p:blipFill>
        <p:spPr bwMode="auto">
          <a:xfrm>
            <a:off x="990600" y="1524000"/>
            <a:ext cx="7143750" cy="4524375"/>
          </a:xfrm>
          <a:prstGeom prst="rect">
            <a:avLst/>
          </a:prstGeom>
          <a:noFill/>
          <a:ln>
            <a:noFill/>
          </a:ln>
        </p:spPr>
      </p:pic>
      <p:pic>
        <p:nvPicPr>
          <p:cNvPr id="5" name="Picture 7" descr="SIGAR_Seal.JPG"/>
          <p:cNvPicPr>
            <a:picLocks noChangeAspect="1"/>
          </p:cNvPicPr>
          <p:nvPr userDrawn="1"/>
        </p:nvPicPr>
        <p:blipFill>
          <a:blip r:embed="rId3" cstate="print"/>
          <a:srcRect/>
          <a:stretch>
            <a:fillRect/>
          </a:stretch>
        </p:blipFill>
        <p:spPr bwMode="auto">
          <a:xfrm>
            <a:off x="3900488" y="304800"/>
            <a:ext cx="1281112" cy="1371600"/>
          </a:xfrm>
          <a:prstGeom prst="rect">
            <a:avLst/>
          </a:prstGeom>
          <a:noFill/>
          <a:ln w="9525">
            <a:noFill/>
            <a:miter lim="800000"/>
            <a:headEnd/>
            <a:tailEnd/>
          </a:ln>
        </p:spPr>
      </p:pic>
      <p:sp>
        <p:nvSpPr>
          <p:cNvPr id="4098" name="Rectangle 2"/>
          <p:cNvSpPr>
            <a:spLocks noGrp="1" noChangeArrowheads="1"/>
          </p:cNvSpPr>
          <p:nvPr>
            <p:ph type="ctrTitle"/>
          </p:nvPr>
        </p:nvSpPr>
        <p:spPr>
          <a:xfrm>
            <a:off x="685800" y="2286000"/>
            <a:ext cx="7772400" cy="1470025"/>
          </a:xfrm>
          <a:noFill/>
        </p:spPr>
        <p:txBody>
          <a:bodyPr/>
          <a:lstStyle>
            <a:lvl1pPr algn="ctr">
              <a:defRPr sz="2800" b="1" baseline="0">
                <a:solidFill>
                  <a:schemeClr val="tx1"/>
                </a:solidFill>
              </a:defRPr>
            </a:lvl1pPr>
          </a:lstStyle>
          <a:p>
            <a:endParaRPr lang="en-US" dirty="0"/>
          </a:p>
        </p:txBody>
      </p:sp>
      <p:sp>
        <p:nvSpPr>
          <p:cNvPr id="9" name="Rectangle 3"/>
          <p:cNvSpPr>
            <a:spLocks noGrp="1" noChangeArrowheads="1"/>
          </p:cNvSpPr>
          <p:nvPr>
            <p:ph type="subTitle" idx="1"/>
          </p:nvPr>
        </p:nvSpPr>
        <p:spPr>
          <a:xfrm>
            <a:off x="990600" y="4572000"/>
            <a:ext cx="7086600" cy="914400"/>
          </a:xfrm>
        </p:spPr>
        <p:txBody>
          <a:bodyPr/>
          <a:lstStyle>
            <a:lvl1pPr marL="0" indent="0" algn="ctr">
              <a:buFontTx/>
              <a:buNone/>
              <a:defRPr sz="2000" b="1" baseline="0">
                <a:latin typeface="+mn-lt"/>
              </a:defRPr>
            </a:lvl1p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userDrawn="1"/>
        </p:nvSpPr>
        <p:spPr bwMode="auto">
          <a:xfrm>
            <a:off x="457200" y="134938"/>
            <a:ext cx="7696200" cy="731837"/>
          </a:xfrm>
          <a:prstGeom prst="rect">
            <a:avLst/>
          </a:prstGeom>
          <a:solidFill>
            <a:srgbClr val="003366"/>
          </a:solidFill>
          <a:ln w="9525">
            <a:noFill/>
            <a:miter lim="800000"/>
            <a:headEnd/>
            <a:tailEnd/>
          </a:ln>
        </p:spPr>
        <p:txBody>
          <a:bodyPr anchor="ctr"/>
          <a:lstStyle/>
          <a:p>
            <a:pPr eaLnBrk="0" hangingPunct="0">
              <a:defRPr/>
            </a:pPr>
            <a:r>
              <a:rPr lang="en-US" sz="1860" kern="0" dirty="0">
                <a:solidFill>
                  <a:schemeClr val="bg1"/>
                </a:solidFill>
                <a:latin typeface="+mj-lt"/>
                <a:ea typeface="+mj-ea"/>
                <a:cs typeface="+mj-cs"/>
              </a:rPr>
              <a:t>  </a:t>
            </a:r>
          </a:p>
        </p:txBody>
      </p:sp>
      <p:sp>
        <p:nvSpPr>
          <p:cNvPr id="3" name="Content Placeholder 2"/>
          <p:cNvSpPr>
            <a:spLocks noGrp="1"/>
          </p:cNvSpPr>
          <p:nvPr>
            <p:ph idx="1"/>
          </p:nvPr>
        </p:nvSpPr>
        <p:spPr>
          <a:xfrm>
            <a:off x="457200" y="1143000"/>
            <a:ext cx="8229600" cy="5105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sldNum" sz="quarter" idx="10"/>
          </p:nvPr>
        </p:nvSpPr>
        <p:spPr>
          <a:xfrm>
            <a:off x="8412163" y="6477000"/>
            <a:ext cx="457200" cy="274637"/>
          </a:xfrm>
        </p:spPr>
        <p:txBody>
          <a:bodyPr/>
          <a:lstStyle>
            <a:lvl1pPr>
              <a:defRPr sz="1350" baseline="0">
                <a:latin typeface="Garamond" pitchFamily="18" charset="0"/>
              </a:defRPr>
            </a:lvl1pPr>
          </a:lstStyle>
          <a:p>
            <a:pPr>
              <a:defRPr/>
            </a:pPr>
            <a:fld id="{8DCEEE3D-90BF-4AAA-9C42-615E2D1B0EC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7696200" cy="685800"/>
          </a:xfrm>
          <a:prstGeom prst="rect">
            <a:avLst/>
          </a:prstGeom>
          <a:solidFill>
            <a:srgbClr val="003366"/>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 U S E    H A N D    K E R N I N G</a:t>
            </a:r>
          </a:p>
        </p:txBody>
      </p:sp>
      <p:sp>
        <p:nvSpPr>
          <p:cNvPr id="1027" name="Rectangle 3"/>
          <p:cNvSpPr>
            <a:spLocks noGrp="1" noChangeArrowheads="1"/>
          </p:cNvSpPr>
          <p:nvPr>
            <p:ph type="body" idx="1"/>
          </p:nvPr>
        </p:nvSpPr>
        <p:spPr bwMode="auto">
          <a:xfrm>
            <a:off x="457200" y="990600"/>
            <a:ext cx="82296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Grp="1" noChangeArrowheads="1"/>
          </p:cNvSpPr>
          <p:nvPr>
            <p:ph type="sldNum" sz="quarter" idx="4"/>
          </p:nvPr>
        </p:nvSpPr>
        <p:spPr bwMode="auto">
          <a:xfrm>
            <a:off x="67818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626B149-687C-4637-B139-4CFC3E0D114E}" type="slidenum">
              <a:rPr lang="en-US"/>
              <a:pPr>
                <a:defRPr/>
              </a:pPr>
              <a:t>‹#›</a:t>
            </a:fld>
            <a:endParaRPr lang="en-US" dirty="0"/>
          </a:p>
        </p:txBody>
      </p:sp>
      <p:pic>
        <p:nvPicPr>
          <p:cNvPr id="1029" name="Picture 6" descr="SIGAR_Seal.JPG"/>
          <p:cNvPicPr>
            <a:picLocks noChangeAspect="1"/>
          </p:cNvPicPr>
          <p:nvPr userDrawn="1"/>
        </p:nvPicPr>
        <p:blipFill>
          <a:blip r:embed="rId4" cstate="print"/>
          <a:srcRect/>
          <a:stretch>
            <a:fillRect/>
          </a:stretch>
        </p:blipFill>
        <p:spPr bwMode="auto">
          <a:xfrm>
            <a:off x="8229600" y="74613"/>
            <a:ext cx="838200" cy="836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1" r:id="rId1"/>
    <p:sldLayoutId id="2147483932" r:id="rId2"/>
  </p:sldLayoutIdLst>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Verdana" pitchFamily="34" charset="0"/>
        </a:defRPr>
      </a:lvl2pPr>
      <a:lvl3pPr algn="l" rtl="0" eaLnBrk="0" fontAlgn="base" hangingPunct="0">
        <a:spcBef>
          <a:spcPct val="0"/>
        </a:spcBef>
        <a:spcAft>
          <a:spcPct val="0"/>
        </a:spcAft>
        <a:defRPr sz="2800">
          <a:solidFill>
            <a:schemeClr val="bg1"/>
          </a:solidFill>
          <a:latin typeface="Verdana" pitchFamily="34" charset="0"/>
        </a:defRPr>
      </a:lvl3pPr>
      <a:lvl4pPr algn="l" rtl="0" eaLnBrk="0" fontAlgn="base" hangingPunct="0">
        <a:spcBef>
          <a:spcPct val="0"/>
        </a:spcBef>
        <a:spcAft>
          <a:spcPct val="0"/>
        </a:spcAft>
        <a:defRPr sz="2800">
          <a:solidFill>
            <a:schemeClr val="bg1"/>
          </a:solidFill>
          <a:latin typeface="Verdana" pitchFamily="34" charset="0"/>
        </a:defRPr>
      </a:lvl4pPr>
      <a:lvl5pPr algn="l" rtl="0" eaLnBrk="0" fontAlgn="base" hangingPunct="0">
        <a:spcBef>
          <a:spcPct val="0"/>
        </a:spcBef>
        <a:spcAft>
          <a:spcPct val="0"/>
        </a:spcAft>
        <a:defRPr sz="2800">
          <a:solidFill>
            <a:schemeClr val="bg1"/>
          </a:solidFill>
          <a:latin typeface="Verdana" pitchFamily="34" charset="0"/>
        </a:defRPr>
      </a:lvl5pPr>
      <a:lvl6pPr marL="457200" algn="l" rtl="0" fontAlgn="base">
        <a:spcBef>
          <a:spcPct val="0"/>
        </a:spcBef>
        <a:spcAft>
          <a:spcPct val="0"/>
        </a:spcAft>
        <a:defRPr sz="2800">
          <a:solidFill>
            <a:schemeClr val="bg1"/>
          </a:solidFill>
          <a:latin typeface="Verdana" pitchFamily="34" charset="0"/>
        </a:defRPr>
      </a:lvl6pPr>
      <a:lvl7pPr marL="914400" algn="l" rtl="0" fontAlgn="base">
        <a:spcBef>
          <a:spcPct val="0"/>
        </a:spcBef>
        <a:spcAft>
          <a:spcPct val="0"/>
        </a:spcAft>
        <a:defRPr sz="2800">
          <a:solidFill>
            <a:schemeClr val="bg1"/>
          </a:solidFill>
          <a:latin typeface="Verdana" pitchFamily="34" charset="0"/>
        </a:defRPr>
      </a:lvl7pPr>
      <a:lvl8pPr marL="1371600" algn="l" rtl="0" fontAlgn="base">
        <a:spcBef>
          <a:spcPct val="0"/>
        </a:spcBef>
        <a:spcAft>
          <a:spcPct val="0"/>
        </a:spcAft>
        <a:defRPr sz="2800">
          <a:solidFill>
            <a:schemeClr val="bg1"/>
          </a:solidFill>
          <a:latin typeface="Verdana" pitchFamily="34" charset="0"/>
        </a:defRPr>
      </a:lvl8pPr>
      <a:lvl9pPr marL="1828800" algn="l" rtl="0" fontAlgn="base">
        <a:spcBef>
          <a:spcPct val="0"/>
        </a:spcBef>
        <a:spcAft>
          <a:spcPct val="0"/>
        </a:spcAft>
        <a:defRPr sz="28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7000"/>
          </a:schemeClr>
        </a:solidFill>
        <a:effectLst/>
      </p:bgPr>
    </p:bg>
    <p:spTree>
      <p:nvGrpSpPr>
        <p:cNvPr id="1" name=""/>
        <p:cNvGrpSpPr/>
        <p:nvPr/>
      </p:nvGrpSpPr>
      <p:grpSpPr>
        <a:xfrm>
          <a:off x="0" y="0"/>
          <a:ext cx="0" cy="0"/>
          <a:chOff x="0" y="0"/>
          <a:chExt cx="0" cy="0"/>
        </a:xfrm>
      </p:grpSpPr>
      <p:sp>
        <p:nvSpPr>
          <p:cNvPr id="4098" name="Title 4"/>
          <p:cNvSpPr>
            <a:spLocks noGrp="1"/>
          </p:cNvSpPr>
          <p:nvPr>
            <p:ph type="ctrTitle"/>
          </p:nvPr>
        </p:nvSpPr>
        <p:spPr>
          <a:xfrm>
            <a:off x="0" y="2133600"/>
            <a:ext cx="9144000" cy="3200400"/>
          </a:xfrm>
          <a:noFill/>
        </p:spPr>
        <p:txBody>
          <a:bodyPr anchor="t"/>
          <a:lstStyle/>
          <a:p>
            <a:r>
              <a:rPr lang="en-US" sz="2000" dirty="0">
                <a:latin typeface="Garamond" pitchFamily="18" charset="0"/>
              </a:rPr>
              <a:t>Special Inspector General </a:t>
            </a:r>
            <a:br>
              <a:rPr lang="en-US" sz="2000" dirty="0">
                <a:latin typeface="Garamond" pitchFamily="18" charset="0"/>
              </a:rPr>
            </a:br>
            <a:r>
              <a:rPr lang="en-US" sz="2000" dirty="0">
                <a:latin typeface="Garamond" pitchFamily="18" charset="0"/>
              </a:rPr>
              <a:t>for Afghanistan Reconstruction (SIGAR)</a:t>
            </a:r>
            <a:br>
              <a:rPr lang="en-US" sz="2000" dirty="0">
                <a:latin typeface="Garamond" pitchFamily="18" charset="0"/>
              </a:rPr>
            </a:br>
            <a:br>
              <a:rPr lang="en-US" sz="2000" dirty="0">
                <a:latin typeface="Garamond" pitchFamily="18" charset="0"/>
              </a:rPr>
            </a:br>
            <a:r>
              <a:rPr lang="en-US" sz="2400" dirty="0"/>
              <a:t> </a:t>
            </a:r>
            <a:r>
              <a:rPr lang="en-US" dirty="0">
                <a:latin typeface="Garamond" panose="02020404030301010803" pitchFamily="18" charset="0"/>
              </a:rPr>
              <a:t>Stabilization: </a:t>
            </a:r>
            <a:br>
              <a:rPr lang="en-US" dirty="0">
                <a:latin typeface="Garamond" panose="02020404030301010803" pitchFamily="18" charset="0"/>
              </a:rPr>
            </a:br>
            <a:r>
              <a:rPr lang="en-US" dirty="0">
                <a:latin typeface="Garamond" panose="02020404030301010803" pitchFamily="18" charset="0"/>
              </a:rPr>
              <a:t>Lessons from the U.S. Experience in Afghanistan</a:t>
            </a:r>
            <a:br>
              <a:rPr lang="en-US" dirty="0">
                <a:latin typeface="Garamond" panose="02020404030301010803" pitchFamily="18" charset="0"/>
              </a:rPr>
            </a:br>
            <a:br>
              <a:rPr lang="en-US" dirty="0">
                <a:latin typeface="Garamond" panose="02020404030301010803" pitchFamily="18" charset="0"/>
              </a:rPr>
            </a:br>
            <a:br>
              <a:rPr lang="en-US" dirty="0">
                <a:latin typeface="Garamond" panose="02020404030301010803" pitchFamily="18" charset="0"/>
              </a:rPr>
            </a:br>
            <a:br>
              <a:rPr lang="en-US" dirty="0">
                <a:latin typeface="Garamond" panose="02020404030301010803" pitchFamily="18" charset="0"/>
              </a:rPr>
            </a:br>
            <a:r>
              <a:rPr lang="en-US" dirty="0">
                <a:latin typeface="Garamond" panose="02020404030301010803" pitchFamily="18" charset="0"/>
              </a:rPr>
              <a:t>Strategic Multilayer Assessment Briefing</a:t>
            </a:r>
            <a:br>
              <a:rPr lang="en-US" dirty="0">
                <a:latin typeface="Garamond" panose="02020404030301010803" pitchFamily="18" charset="0"/>
              </a:rPr>
            </a:br>
            <a:br>
              <a:rPr lang="en-US" dirty="0">
                <a:latin typeface="Garamond" panose="02020404030301010803" pitchFamily="18" charset="0"/>
              </a:rPr>
            </a:br>
            <a:endParaRPr lang="en-US" dirty="0">
              <a:latin typeface="Garamond" panose="02020404030301010803" pitchFamily="18" charset="0"/>
            </a:endParaRPr>
          </a:p>
        </p:txBody>
      </p:sp>
      <p:sp>
        <p:nvSpPr>
          <p:cNvPr id="4099" name="Subtitle 6"/>
          <p:cNvSpPr>
            <a:spLocks noGrp="1"/>
          </p:cNvSpPr>
          <p:nvPr>
            <p:ph type="subTitle" idx="1"/>
          </p:nvPr>
        </p:nvSpPr>
        <p:spPr>
          <a:xfrm>
            <a:off x="0" y="5791200"/>
            <a:ext cx="9144000" cy="1066800"/>
          </a:xfrm>
        </p:spPr>
        <p:txBody>
          <a:bodyPr/>
          <a:lstStyle/>
          <a:p>
            <a:r>
              <a:rPr lang="en-US" dirty="0">
                <a:solidFill>
                  <a:srgbClr val="FF0000"/>
                </a:solidFill>
                <a:latin typeface="Garamond" pitchFamily="18" charset="0"/>
              </a:rPr>
              <a:t>August 2018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875"/>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Scope</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2</a:t>
            </a:fld>
            <a:endParaRPr lang="en-US" dirty="0"/>
          </a:p>
        </p:txBody>
      </p:sp>
      <p:sp>
        <p:nvSpPr>
          <p:cNvPr id="7" name="Subtitle 6"/>
          <p:cNvSpPr txBox="1">
            <a:spLocks/>
          </p:cNvSpPr>
          <p:nvPr/>
        </p:nvSpPr>
        <p:spPr bwMode="auto">
          <a:xfrm>
            <a:off x="381000" y="1304925"/>
            <a:ext cx="8686800" cy="4943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r>
              <a:rPr lang="en-US" sz="1600" b="1" u="sng" dirty="0"/>
              <a:t>“Stabilization”</a:t>
            </a:r>
          </a:p>
          <a:p>
            <a:pPr marL="0" indent="0">
              <a:buNone/>
            </a:pPr>
            <a:r>
              <a:rPr lang="en-US" sz="1600" dirty="0"/>
              <a:t>-a specific process designed to permanently keep insurgents out of an area after they have been expelled by security forces (akin to the “clear-hold-build” cycle)</a:t>
            </a:r>
          </a:p>
          <a:p>
            <a:pPr marL="0" indent="0">
              <a:buNone/>
            </a:pPr>
            <a:endParaRPr lang="en-US" sz="1600" dirty="0"/>
          </a:p>
          <a:p>
            <a:pPr marL="0" indent="0">
              <a:spcAft>
                <a:spcPts val="600"/>
              </a:spcAft>
              <a:buNone/>
            </a:pPr>
            <a:r>
              <a:rPr lang="en-US" sz="1600" b="1" u="sng" dirty="0"/>
              <a:t>The report covers:</a:t>
            </a:r>
          </a:p>
          <a:p>
            <a:pPr lvl="1">
              <a:spcAft>
                <a:spcPts val="600"/>
              </a:spcAft>
            </a:pPr>
            <a:r>
              <a:rPr lang="en-US" sz="1600" dirty="0"/>
              <a:t>How stabilization programming took shape in the war’s early years;</a:t>
            </a:r>
          </a:p>
          <a:p>
            <a:pPr lvl="1">
              <a:spcAft>
                <a:spcPts val="600"/>
              </a:spcAft>
            </a:pPr>
            <a:r>
              <a:rPr lang="en-US" sz="1600" dirty="0"/>
              <a:t>The inception and evolution of stabilization as an overarching strategy in 2009; </a:t>
            </a:r>
          </a:p>
          <a:p>
            <a:pPr lvl="1">
              <a:spcAft>
                <a:spcPts val="600"/>
              </a:spcAft>
            </a:pPr>
            <a:r>
              <a:rPr lang="en-US" sz="1600" dirty="0"/>
              <a:t>How the strategy was operationalized as part of the military and civilian surge; </a:t>
            </a:r>
          </a:p>
          <a:p>
            <a:pPr lvl="1">
              <a:spcAft>
                <a:spcPts val="600"/>
              </a:spcAft>
            </a:pPr>
            <a:r>
              <a:rPr lang="en-US" sz="1600" dirty="0"/>
              <a:t>How State, USAID and DOD devised and implemented their respective stabilization programs and interventions; </a:t>
            </a:r>
          </a:p>
          <a:p>
            <a:pPr lvl="1">
              <a:spcAft>
                <a:spcPts val="600"/>
              </a:spcAft>
            </a:pPr>
            <a:r>
              <a:rPr lang="en-US" sz="1600" dirty="0"/>
              <a:t>The main U.S.-sponsored programs that fell under a “stabilization” heading, the resources they received, and how they were used to support counterinsurgency;</a:t>
            </a:r>
          </a:p>
          <a:p>
            <a:pPr lvl="1">
              <a:spcAft>
                <a:spcPts val="600"/>
              </a:spcAft>
            </a:pPr>
            <a:r>
              <a:rPr lang="en-US" sz="1600" dirty="0"/>
              <a:t>The theories of change implied by stabilization programs; </a:t>
            </a:r>
          </a:p>
          <a:p>
            <a:pPr lvl="1">
              <a:spcAft>
                <a:spcPts val="600"/>
              </a:spcAft>
            </a:pPr>
            <a:r>
              <a:rPr lang="en-US" sz="1600" dirty="0"/>
              <a:t>The degree of effectiveness of stabilization programs; </a:t>
            </a:r>
          </a:p>
          <a:p>
            <a:pPr lvl="1">
              <a:spcAft>
                <a:spcPts val="600"/>
              </a:spcAft>
            </a:pPr>
            <a:r>
              <a:rPr lang="en-US" sz="1600" dirty="0"/>
              <a:t>Key lessons and recommendations for U.S. policy and practice in future stabilization and reconstruction missions.  </a:t>
            </a:r>
          </a:p>
          <a:p>
            <a:pPr marL="0" indent="0">
              <a:buNone/>
            </a:pPr>
            <a:endParaRPr lang="en-US" sz="1600" kern="0" dirty="0"/>
          </a:p>
          <a:p>
            <a:pPr marL="0" indent="0">
              <a:buNone/>
            </a:pPr>
            <a:r>
              <a:rPr lang="en-US" sz="1600" kern="0" dirty="0"/>
              <a:t> </a:t>
            </a:r>
          </a:p>
        </p:txBody>
      </p:sp>
    </p:spTree>
    <p:extLst>
      <p:ext uri="{BB962C8B-B14F-4D97-AF65-F5344CB8AC3E}">
        <p14:creationId xmlns:p14="http://schemas.microsoft.com/office/powerpoint/2010/main" val="168854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875"/>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Reviewed Programs</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3</a:t>
            </a:fld>
            <a:endParaRPr lang="en-US" dirty="0"/>
          </a:p>
        </p:txBody>
      </p:sp>
      <p:sp>
        <p:nvSpPr>
          <p:cNvPr id="7" name="Subtitle 6"/>
          <p:cNvSpPr txBox="1">
            <a:spLocks/>
          </p:cNvSpPr>
          <p:nvPr/>
        </p:nvSpPr>
        <p:spPr bwMode="auto">
          <a:xfrm>
            <a:off x="381000" y="923925"/>
            <a:ext cx="8686800" cy="5629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nSpc>
                <a:spcPct val="120000"/>
              </a:lnSpc>
              <a:buNone/>
            </a:pPr>
            <a:r>
              <a:rPr lang="en-US" sz="1200" dirty="0"/>
              <a:t> </a:t>
            </a:r>
            <a:r>
              <a:rPr lang="en-US" sz="1600" b="1" u="sng" dirty="0"/>
              <a:t>USAID</a:t>
            </a:r>
            <a:endParaRPr lang="en-US" sz="1200" b="1" u="sng" dirty="0"/>
          </a:p>
          <a:p>
            <a:pPr lvl="1">
              <a:lnSpc>
                <a:spcPct val="120000"/>
              </a:lnSpc>
            </a:pPr>
            <a:r>
              <a:rPr lang="en-US" sz="1200" dirty="0"/>
              <a:t>PRT Quick Impact Projects (PRT QIP)</a:t>
            </a:r>
          </a:p>
          <a:p>
            <a:pPr lvl="1">
              <a:lnSpc>
                <a:spcPct val="120000"/>
              </a:lnSpc>
            </a:pPr>
            <a:r>
              <a:rPr lang="en-US" sz="1200" dirty="0"/>
              <a:t>Afghanistan Stabilization Program (ASP), </a:t>
            </a:r>
            <a:r>
              <a:rPr lang="en-US" sz="1200" dirty="0" err="1"/>
              <a:t>GIRoA</a:t>
            </a:r>
            <a:endParaRPr lang="en-US" sz="1200" dirty="0"/>
          </a:p>
          <a:p>
            <a:pPr lvl="1">
              <a:lnSpc>
                <a:spcPct val="120000"/>
              </a:lnSpc>
            </a:pPr>
            <a:r>
              <a:rPr lang="en-US" sz="1200" dirty="0"/>
              <a:t>Local Governance and Community Development (LGCD) </a:t>
            </a:r>
          </a:p>
          <a:p>
            <a:pPr lvl="1">
              <a:lnSpc>
                <a:spcPct val="120000"/>
              </a:lnSpc>
            </a:pPr>
            <a:r>
              <a:rPr lang="en-US" sz="1200" dirty="0"/>
              <a:t>Afghanistan Civilian Assistance Program (ACAP)</a:t>
            </a:r>
          </a:p>
          <a:p>
            <a:pPr lvl="1">
              <a:lnSpc>
                <a:spcPct val="120000"/>
              </a:lnSpc>
            </a:pPr>
            <a:r>
              <a:rPr lang="en-US" sz="1200" dirty="0"/>
              <a:t>ACAP II</a:t>
            </a:r>
          </a:p>
          <a:p>
            <a:pPr lvl="1">
              <a:lnSpc>
                <a:spcPct val="120000"/>
              </a:lnSpc>
            </a:pPr>
            <a:r>
              <a:rPr lang="en-US" sz="1200" dirty="0"/>
              <a:t>Afghanistan Social Outreach Program (ASOP) </a:t>
            </a:r>
          </a:p>
          <a:p>
            <a:pPr lvl="1">
              <a:lnSpc>
                <a:spcPct val="120000"/>
              </a:lnSpc>
            </a:pPr>
            <a:r>
              <a:rPr lang="en-US" sz="1200" dirty="0"/>
              <a:t>Community Development Program (CDP), previously called Food Insecurity Response for Urban Population Program (FIRUP)</a:t>
            </a:r>
          </a:p>
          <a:p>
            <a:pPr lvl="1">
              <a:lnSpc>
                <a:spcPct val="120000"/>
              </a:lnSpc>
            </a:pPr>
            <a:r>
              <a:rPr lang="en-US" sz="1200" dirty="0"/>
              <a:t>Afghanistan Stabilization Initiative (ASI), OTI</a:t>
            </a:r>
          </a:p>
          <a:p>
            <a:pPr lvl="1">
              <a:lnSpc>
                <a:spcPct val="120000"/>
              </a:lnSpc>
            </a:pPr>
            <a:r>
              <a:rPr lang="en-US" sz="1200" dirty="0"/>
              <a:t>Afghanistan Vouchers for Increased Production in Agriculture-Plus (AVIPA Plus)</a:t>
            </a:r>
          </a:p>
          <a:p>
            <a:pPr lvl="1">
              <a:lnSpc>
                <a:spcPct val="120000"/>
              </a:lnSpc>
            </a:pPr>
            <a:r>
              <a:rPr lang="en-US" sz="1200" dirty="0"/>
              <a:t>Community-Based Stability Grants (CBSG)</a:t>
            </a:r>
          </a:p>
          <a:p>
            <a:pPr lvl="1">
              <a:lnSpc>
                <a:spcPct val="120000"/>
              </a:lnSpc>
            </a:pPr>
            <a:r>
              <a:rPr lang="en-US" sz="1200" dirty="0"/>
              <a:t>District Delivery Program (DDP), USAID/</a:t>
            </a:r>
            <a:r>
              <a:rPr lang="en-US" sz="1200" dirty="0" err="1"/>
              <a:t>GIRoA</a:t>
            </a:r>
            <a:endParaRPr lang="en-US" sz="1200" dirty="0"/>
          </a:p>
          <a:p>
            <a:pPr lvl="1">
              <a:lnSpc>
                <a:spcPct val="120000"/>
              </a:lnSpc>
            </a:pPr>
            <a:r>
              <a:rPr lang="en-US" sz="1200" dirty="0"/>
              <a:t>Rule of Law Stabilization – Informal Component (RLS-I)</a:t>
            </a:r>
          </a:p>
          <a:p>
            <a:pPr lvl="1">
              <a:lnSpc>
                <a:spcPct val="120000"/>
              </a:lnSpc>
            </a:pPr>
            <a:r>
              <a:rPr lang="en-US" sz="1200" dirty="0"/>
              <a:t>Measuring Impact of Stabilization Initiative (MISTI)</a:t>
            </a:r>
          </a:p>
          <a:p>
            <a:pPr lvl="1">
              <a:lnSpc>
                <a:spcPct val="120000"/>
              </a:lnSpc>
            </a:pPr>
            <a:r>
              <a:rPr lang="en-US" sz="1200" dirty="0"/>
              <a:t>Stability in Key Areas (SIKA)</a:t>
            </a:r>
          </a:p>
          <a:p>
            <a:pPr lvl="1">
              <a:lnSpc>
                <a:spcPct val="120000"/>
              </a:lnSpc>
            </a:pPr>
            <a:r>
              <a:rPr lang="en-US" sz="1200" dirty="0"/>
              <a:t>Community Cohesion Initiative (CCI), OTI</a:t>
            </a:r>
          </a:p>
          <a:p>
            <a:pPr lvl="1">
              <a:lnSpc>
                <a:spcPct val="120000"/>
              </a:lnSpc>
            </a:pPr>
            <a:r>
              <a:rPr lang="en-US" sz="1200" dirty="0"/>
              <a:t>Kandahar Food Zone (KFZ)</a:t>
            </a:r>
            <a:endParaRPr lang="en-US" sz="1200" u="sng" dirty="0"/>
          </a:p>
          <a:p>
            <a:pPr marL="0" indent="0">
              <a:lnSpc>
                <a:spcPct val="120000"/>
              </a:lnSpc>
              <a:buNone/>
            </a:pPr>
            <a:r>
              <a:rPr lang="en-US" sz="1600" b="1" u="sng" dirty="0"/>
              <a:t>DOD</a:t>
            </a:r>
            <a:endParaRPr lang="en-US" sz="1200" b="1" u="sng" dirty="0"/>
          </a:p>
          <a:p>
            <a:pPr lvl="1">
              <a:lnSpc>
                <a:spcPct val="120000"/>
              </a:lnSpc>
            </a:pPr>
            <a:r>
              <a:rPr lang="en-US" sz="1200" dirty="0"/>
              <a:t>Village Stability Operations (VSO)</a:t>
            </a:r>
          </a:p>
          <a:p>
            <a:pPr lvl="1">
              <a:lnSpc>
                <a:spcPct val="120000"/>
              </a:lnSpc>
            </a:pPr>
            <a:r>
              <a:rPr lang="en-US" sz="1200" dirty="0"/>
              <a:t>Commander’s Emergency Response Program (CERP)</a:t>
            </a:r>
            <a:endParaRPr lang="en-US" sz="1200" kern="0" dirty="0"/>
          </a:p>
          <a:p>
            <a:pPr marL="0" indent="0">
              <a:buNone/>
            </a:pPr>
            <a:r>
              <a:rPr lang="en-US" sz="1200" kern="0" dirty="0"/>
              <a:t> </a:t>
            </a:r>
          </a:p>
        </p:txBody>
      </p:sp>
    </p:spTree>
    <p:extLst>
      <p:ext uri="{BB962C8B-B14F-4D97-AF65-F5344CB8AC3E}">
        <p14:creationId xmlns:p14="http://schemas.microsoft.com/office/powerpoint/2010/main" val="135703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875"/>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Overview</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4</a:t>
            </a:fld>
            <a:endParaRPr lang="en-US" dirty="0"/>
          </a:p>
        </p:txBody>
      </p:sp>
      <p:sp>
        <p:nvSpPr>
          <p:cNvPr id="7" name="Subtitle 6"/>
          <p:cNvSpPr txBox="1">
            <a:spLocks/>
          </p:cNvSpPr>
          <p:nvPr/>
        </p:nvSpPr>
        <p:spPr bwMode="auto">
          <a:xfrm>
            <a:off x="381000" y="1295401"/>
            <a:ext cx="86868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nSpc>
                <a:spcPct val="120000"/>
              </a:lnSpc>
              <a:buNone/>
            </a:pPr>
            <a:r>
              <a:rPr lang="en-US" sz="1800" dirty="0"/>
              <a:t>There were two critical overarching decisions that pushed the stabilization effort toward failure:</a:t>
            </a:r>
          </a:p>
          <a:p>
            <a:pPr marL="0" indent="0">
              <a:lnSpc>
                <a:spcPct val="120000"/>
              </a:lnSpc>
              <a:buNone/>
            </a:pPr>
            <a:endParaRPr lang="en-US" sz="1800" b="1" u="sng" dirty="0"/>
          </a:p>
          <a:p>
            <a:pPr marL="228600" indent="-228600">
              <a:buAutoNum type="arabicPeriod"/>
            </a:pPr>
            <a:r>
              <a:rPr lang="en-US" sz="1800" kern="0" dirty="0"/>
              <a:t> We prioritized the most insecure districts first</a:t>
            </a:r>
          </a:p>
          <a:p>
            <a:pPr marL="571500" lvl="1" indent="-171450"/>
            <a:r>
              <a:rPr lang="en-US" sz="1800" kern="0" dirty="0"/>
              <a:t>Believed targeting the worst places first would create a “cascading impact” everywhere else</a:t>
            </a:r>
          </a:p>
          <a:p>
            <a:pPr marL="571500" lvl="1" indent="-171450"/>
            <a:r>
              <a:rPr lang="en-US" sz="1800" kern="0" dirty="0"/>
              <a:t>Instead, we got bogged down in those chronically insecure areas</a:t>
            </a:r>
          </a:p>
          <a:p>
            <a:pPr marL="571500" lvl="1" indent="-171450"/>
            <a:r>
              <a:rPr lang="en-US" sz="1800" kern="0" dirty="0"/>
              <a:t>Civil servants were afraid, implementing partners couldn’t get out, areas remained too violent to win over population</a:t>
            </a:r>
          </a:p>
          <a:p>
            <a:pPr marL="228600" indent="-228600">
              <a:buAutoNum type="arabicPeriod"/>
            </a:pPr>
            <a:endParaRPr lang="en-US" sz="1800" kern="0" dirty="0"/>
          </a:p>
          <a:p>
            <a:pPr marL="228600" indent="-228600">
              <a:buAutoNum type="arabicPeriod"/>
            </a:pPr>
            <a:r>
              <a:rPr lang="en-US" sz="1800" kern="0" dirty="0"/>
              <a:t> We drew down forces and civilians on calendar-based timelines, rather than conditions-based timelines</a:t>
            </a:r>
          </a:p>
          <a:p>
            <a:pPr marL="571500" lvl="1" indent="-171450"/>
            <a:r>
              <a:rPr lang="en-US" sz="1800" kern="0" dirty="0"/>
              <a:t>This decision forced debilitating compromises on planning, staffing, and programming</a:t>
            </a:r>
          </a:p>
          <a:p>
            <a:pPr marL="0" indent="0">
              <a:buNone/>
            </a:pPr>
            <a:endParaRPr lang="en-US" sz="1200" kern="0" dirty="0"/>
          </a:p>
        </p:txBody>
      </p:sp>
    </p:spTree>
    <p:extLst>
      <p:ext uri="{BB962C8B-B14F-4D97-AF65-F5344CB8AC3E}">
        <p14:creationId xmlns:p14="http://schemas.microsoft.com/office/powerpoint/2010/main" val="3097146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875"/>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Findings</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5</a:t>
            </a:fld>
            <a:endParaRPr lang="en-US" dirty="0"/>
          </a:p>
        </p:txBody>
      </p:sp>
      <p:sp>
        <p:nvSpPr>
          <p:cNvPr id="7" name="Subtitle 6"/>
          <p:cNvSpPr txBox="1">
            <a:spLocks/>
          </p:cNvSpPr>
          <p:nvPr/>
        </p:nvSpPr>
        <p:spPr bwMode="auto">
          <a:xfrm>
            <a:off x="381000" y="923925"/>
            <a:ext cx="8686800" cy="4943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spcAft>
                <a:spcPts val="600"/>
              </a:spcAft>
              <a:buAutoNum type="arabicPeriod"/>
            </a:pPr>
            <a:r>
              <a:rPr lang="en-US" sz="1600" dirty="0"/>
              <a:t>The U.S. government greatly overestimated its ability to build and reform government institutions in Afghanistan as part of its stabilization strategy.</a:t>
            </a:r>
          </a:p>
          <a:p>
            <a:pPr>
              <a:spcAft>
                <a:spcPts val="600"/>
              </a:spcAft>
              <a:buAutoNum type="arabicPeriod"/>
            </a:pPr>
            <a:r>
              <a:rPr lang="en-US" sz="1600" kern="0" dirty="0"/>
              <a:t>The stabilization strategy and the programs used to achieve it were not properly tailored to the Afghan context.</a:t>
            </a:r>
          </a:p>
          <a:p>
            <a:pPr>
              <a:spcAft>
                <a:spcPts val="600"/>
              </a:spcAft>
              <a:buAutoNum type="arabicPeriod"/>
            </a:pPr>
            <a:r>
              <a:rPr lang="en-US" sz="1600" kern="0" dirty="0"/>
              <a:t>The large sums of stabilization dollars the United States devoted to Afghanistan in search of quick gains often exacerbated conflicts, enabled corruption, and bolstered support for insurgents.</a:t>
            </a:r>
          </a:p>
          <a:p>
            <a:pPr>
              <a:spcAft>
                <a:spcPts val="600"/>
              </a:spcAft>
              <a:buAutoNum type="arabicPeriod"/>
            </a:pPr>
            <a:r>
              <a:rPr lang="en-US" sz="1600" kern="0" dirty="0"/>
              <a:t>Because the coalition prioritized the most dangerous districts first, it continuously struggled to clear them of insurgents. As a result, the coalition couldn’t make sufficient progress to convince Afghans in those or other districts that the government could protect them if they openly turned against the insurgents.</a:t>
            </a:r>
          </a:p>
          <a:p>
            <a:pPr>
              <a:spcAft>
                <a:spcPts val="600"/>
              </a:spcAft>
              <a:buAutoNum type="arabicPeriod"/>
            </a:pPr>
            <a:r>
              <a:rPr lang="en-US" sz="1600" kern="0" dirty="0"/>
              <a:t>Efforts by U.S. agencies to monitor and evaluate stabilization programs were generally poor.</a:t>
            </a:r>
          </a:p>
          <a:p>
            <a:pPr>
              <a:spcAft>
                <a:spcPts val="600"/>
              </a:spcAft>
              <a:buAutoNum type="arabicPeriod"/>
            </a:pPr>
            <a:r>
              <a:rPr lang="en-US" sz="1600" kern="0" dirty="0"/>
              <a:t>Successes in stabilizing Afghan districts rarely lasted longer than the physical presence of coalition troops and civilians.</a:t>
            </a:r>
          </a:p>
          <a:p>
            <a:pPr>
              <a:spcAft>
                <a:spcPts val="600"/>
              </a:spcAft>
              <a:buAutoNum type="arabicPeriod"/>
            </a:pPr>
            <a:r>
              <a:rPr lang="en-US" sz="1600" kern="0" dirty="0"/>
              <a:t>Stabilization was most successful in areas that were clearly under the physical control of government security forces, had a modicum of local governance in place prior to programming, were supported by coalition forces and civilians who recognized the value of close cooperation, and were continuously engaged by their government as programming ramped up.</a:t>
            </a:r>
          </a:p>
          <a:p>
            <a:pPr>
              <a:spcAft>
                <a:spcPts val="600"/>
              </a:spcAft>
              <a:buAutoNum type="arabicPeriod"/>
            </a:pPr>
            <a:endParaRPr lang="en-US" sz="1600" kern="0" dirty="0"/>
          </a:p>
          <a:p>
            <a:pPr marL="0" indent="0">
              <a:spcAft>
                <a:spcPts val="600"/>
              </a:spcAft>
              <a:buNone/>
            </a:pPr>
            <a:r>
              <a:rPr lang="en-US" sz="1600" kern="0" dirty="0"/>
              <a:t> </a:t>
            </a:r>
          </a:p>
        </p:txBody>
      </p:sp>
    </p:spTree>
    <p:extLst>
      <p:ext uri="{BB962C8B-B14F-4D97-AF65-F5344CB8AC3E}">
        <p14:creationId xmlns:p14="http://schemas.microsoft.com/office/powerpoint/2010/main" val="856225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875"/>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Lessons</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6</a:t>
            </a:fld>
            <a:endParaRPr lang="en-US" dirty="0"/>
          </a:p>
        </p:txBody>
      </p:sp>
      <p:sp>
        <p:nvSpPr>
          <p:cNvPr id="7" name="Subtitle 6"/>
          <p:cNvSpPr txBox="1">
            <a:spLocks/>
          </p:cNvSpPr>
          <p:nvPr/>
        </p:nvSpPr>
        <p:spPr bwMode="auto">
          <a:xfrm>
            <a:off x="381000" y="923925"/>
            <a:ext cx="8686800" cy="4943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spcAft>
                <a:spcPts val="600"/>
              </a:spcAft>
              <a:buAutoNum type="arabicPeriod"/>
            </a:pPr>
            <a:r>
              <a:rPr lang="en-US" sz="1600" kern="0" dirty="0"/>
              <a:t>Even under the best circumstances, stabilization takes time. Without the patience and political will for a planned and prolonged effort, large-scale stabilization missions are likely to fail.</a:t>
            </a:r>
          </a:p>
          <a:p>
            <a:pPr>
              <a:spcAft>
                <a:spcPts val="600"/>
              </a:spcAft>
              <a:buAutoNum type="arabicPeriod"/>
            </a:pPr>
            <a:r>
              <a:rPr lang="en-US" sz="1600" kern="0" dirty="0"/>
              <a:t>Most U.S. government capabilities and institutions necessary in a large-scale stabilization mission should be established and maintained between contingencies if they are to be effective when they matter most.</a:t>
            </a:r>
          </a:p>
          <a:p>
            <a:pPr>
              <a:spcAft>
                <a:spcPts val="600"/>
              </a:spcAft>
              <a:buAutoNum type="arabicPeriod"/>
            </a:pPr>
            <a:r>
              <a:rPr lang="en-US" sz="1600" kern="0" dirty="0"/>
              <a:t>Having qualified and experienced personnel in the right positions at the right times is vital to stabilization’s success.</a:t>
            </a:r>
          </a:p>
          <a:p>
            <a:pPr>
              <a:spcAft>
                <a:spcPts val="600"/>
              </a:spcAft>
              <a:buAutoNum type="arabicPeriod"/>
            </a:pPr>
            <a:r>
              <a:rPr lang="en-US" sz="1600" kern="0" dirty="0"/>
              <a:t>Increased funding alone cannot compensate for stabilization’s inherent challenges, and believing that it will can exacerbate those challenges.</a:t>
            </a:r>
          </a:p>
          <a:p>
            <a:pPr>
              <a:spcAft>
                <a:spcPts val="600"/>
              </a:spcAft>
              <a:buAutoNum type="arabicPeriod"/>
            </a:pPr>
            <a:r>
              <a:rPr lang="en-US" sz="1600" kern="0" dirty="0"/>
              <a:t>Physical security is the bedrock of stabilization.</a:t>
            </a:r>
          </a:p>
          <a:p>
            <a:pPr>
              <a:spcAft>
                <a:spcPts val="600"/>
              </a:spcAft>
              <a:buAutoNum type="arabicPeriod"/>
            </a:pPr>
            <a:r>
              <a:rPr lang="en-US" sz="1600" kern="0" dirty="0"/>
              <a:t>The presence of local governance is a precondition for effective stabilization programming.</a:t>
            </a:r>
          </a:p>
          <a:p>
            <a:pPr>
              <a:spcAft>
                <a:spcPts val="600"/>
              </a:spcAft>
              <a:buAutoNum type="arabicPeriod"/>
            </a:pPr>
            <a:r>
              <a:rPr lang="en-US" sz="1600" kern="0" dirty="0"/>
              <a:t>Stabilizing communities requires a tailored approach.</a:t>
            </a:r>
          </a:p>
          <a:p>
            <a:pPr>
              <a:spcAft>
                <a:spcPts val="600"/>
              </a:spcAft>
              <a:buAutoNum type="arabicPeriod"/>
            </a:pPr>
            <a:r>
              <a:rPr lang="en-US" sz="1600" kern="0" dirty="0"/>
              <a:t>Stabilization efforts must be rigorously monitored and evaluated.</a:t>
            </a:r>
          </a:p>
          <a:p>
            <a:pPr>
              <a:spcAft>
                <a:spcPts val="600"/>
              </a:spcAft>
              <a:buAutoNum type="arabicPeriod"/>
            </a:pPr>
            <a:r>
              <a:rPr lang="en-US" sz="1600" kern="0" dirty="0"/>
              <a:t>Successfully conceiving and implementing a stabilization strategy requires extensive local knowledge of the host-nation government and population.</a:t>
            </a:r>
          </a:p>
          <a:p>
            <a:pPr>
              <a:spcAft>
                <a:spcPts val="600"/>
              </a:spcAft>
              <a:buAutoNum type="arabicPeriod"/>
            </a:pPr>
            <a:r>
              <a:rPr lang="en-US" sz="1600" kern="0" dirty="0"/>
              <a:t>Winning hearts and minds requires a close examination of what has won and lost the hearts and minds of that particular population in the recent past.</a:t>
            </a:r>
          </a:p>
          <a:p>
            <a:pPr marL="0" indent="0">
              <a:spcAft>
                <a:spcPts val="600"/>
              </a:spcAft>
              <a:buNone/>
            </a:pPr>
            <a:r>
              <a:rPr lang="en-US" sz="1600" kern="0" dirty="0"/>
              <a:t> </a:t>
            </a:r>
          </a:p>
        </p:txBody>
      </p:sp>
    </p:spTree>
    <p:extLst>
      <p:ext uri="{BB962C8B-B14F-4D97-AF65-F5344CB8AC3E}">
        <p14:creationId xmlns:p14="http://schemas.microsoft.com/office/powerpoint/2010/main" val="409330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220"/>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Executive Branch Recommendations</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7</a:t>
            </a:fld>
            <a:endParaRPr lang="en-US" dirty="0"/>
          </a:p>
        </p:txBody>
      </p:sp>
      <p:sp>
        <p:nvSpPr>
          <p:cNvPr id="7" name="Subtitle 6"/>
          <p:cNvSpPr txBox="1">
            <a:spLocks/>
          </p:cNvSpPr>
          <p:nvPr/>
        </p:nvSpPr>
        <p:spPr bwMode="auto">
          <a:xfrm>
            <a:off x="381000" y="923925"/>
            <a:ext cx="8686800" cy="4943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a:buAutoNum type="arabicPeriod"/>
            </a:pPr>
            <a:r>
              <a:rPr lang="en-US" sz="1600" kern="0" dirty="0"/>
              <a:t>State should take the lead in laying out a robust whole-of-government stabilization strategy, USAID should be the lead implementer, and DOD should support their efforts.</a:t>
            </a:r>
          </a:p>
          <a:p>
            <a:pPr>
              <a:buAutoNum type="arabicPeriod"/>
            </a:pPr>
            <a:endParaRPr lang="en-US" sz="1600" kern="0" dirty="0"/>
          </a:p>
          <a:p>
            <a:pPr>
              <a:buAutoNum type="arabicPeriod"/>
            </a:pPr>
            <a:r>
              <a:rPr lang="en-US" sz="1600" kern="0" dirty="0"/>
              <a:t>DOD and USAID should update COIN and stabilization doctrine and best practices to stagger stabilization’s various phases, with the provision of reliable and continuous physical security serving as the critical foundation. SIGAR offers a blueprint to serve as a model.</a:t>
            </a:r>
          </a:p>
          <a:p>
            <a:pPr>
              <a:buAutoNum type="arabicPeriod"/>
            </a:pPr>
            <a:endParaRPr lang="en-US" sz="1600" kern="0" dirty="0"/>
          </a:p>
          <a:p>
            <a:pPr>
              <a:buAutoNum type="arabicPeriod"/>
            </a:pPr>
            <a:r>
              <a:rPr lang="en-US" sz="1600" kern="0" dirty="0"/>
              <a:t>DOD should develop measures of effectiveness for any CERP-like program in the future.</a:t>
            </a:r>
          </a:p>
          <a:p>
            <a:pPr>
              <a:buAutoNum type="arabicPeriod"/>
            </a:pPr>
            <a:endParaRPr lang="en-US" sz="1600" kern="0" dirty="0"/>
          </a:p>
          <a:p>
            <a:pPr>
              <a:buAutoNum type="arabicPeriod"/>
            </a:pPr>
            <a:r>
              <a:rPr lang="en-US" sz="1600" kern="0" dirty="0"/>
              <a:t>USAID should prioritize the collection of accurate and reliable data for its stabilization projects.</a:t>
            </a:r>
          </a:p>
          <a:p>
            <a:pPr>
              <a:buAutoNum type="arabicPeriod"/>
            </a:pPr>
            <a:endParaRPr lang="en-US" sz="1600" kern="0" dirty="0"/>
          </a:p>
          <a:p>
            <a:pPr>
              <a:buAutoNum type="arabicPeriod"/>
            </a:pPr>
            <a:r>
              <a:rPr lang="en-US" sz="1600" kern="0" dirty="0"/>
              <a:t>DOD and USAID should prioritize developing and retaining human terrain analytical expertise that would allow a more nuanced understanding of local communities.</a:t>
            </a:r>
          </a:p>
          <a:p>
            <a:pPr>
              <a:buAutoNum type="arabicPeriod"/>
            </a:pPr>
            <a:endParaRPr lang="en-US" sz="1600" kern="0" dirty="0"/>
          </a:p>
          <a:p>
            <a:pPr>
              <a:buAutoNum type="arabicPeriod"/>
            </a:pPr>
            <a:r>
              <a:rPr lang="en-US" sz="1600" kern="0" dirty="0"/>
              <a:t>DOD should ensure it has a sufficient number and mix of civil affairs personnel with the right training and aptitude for the next stabilization mission.</a:t>
            </a:r>
          </a:p>
          <a:p>
            <a:pPr>
              <a:buAutoNum type="arabicPeriod"/>
            </a:pPr>
            <a:endParaRPr lang="en-US" sz="1600" kern="0" dirty="0"/>
          </a:p>
          <a:p>
            <a:pPr>
              <a:buAutoNum type="arabicPeriod"/>
            </a:pPr>
            <a:r>
              <a:rPr lang="en-US" sz="1600" kern="0" dirty="0"/>
              <a:t>State and USAID should designate a new civilian response corps of active and standby civilian specialists who can staff stabilization missions.</a:t>
            </a:r>
          </a:p>
        </p:txBody>
      </p:sp>
    </p:spTree>
    <p:extLst>
      <p:ext uri="{BB962C8B-B14F-4D97-AF65-F5344CB8AC3E}">
        <p14:creationId xmlns:p14="http://schemas.microsoft.com/office/powerpoint/2010/main" val="14424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28600" y="990600"/>
            <a:ext cx="8382000" cy="5791200"/>
          </a:xfrm>
        </p:spPr>
        <p:txBody>
          <a:bodyPr/>
          <a:lstStyle/>
          <a:p>
            <a:pPr marL="742950" lvl="2" indent="-342900">
              <a:buFont typeface="Arial" pitchFamily="34" charset="0"/>
              <a:buChar char="•"/>
            </a:pPr>
            <a:endParaRPr lang="en-US" sz="1800" dirty="0">
              <a:latin typeface="Garamond" panose="02020404030301010803" pitchFamily="18" charset="0"/>
            </a:endParaRPr>
          </a:p>
          <a:p>
            <a:pPr marL="342900" lvl="1" indent="-342900">
              <a:buNone/>
            </a:pPr>
            <a:endParaRPr lang="en-US" sz="2000" dirty="0">
              <a:latin typeface="Garamond" pitchFamily="18" charset="0"/>
            </a:endParaRPr>
          </a:p>
          <a:p>
            <a:pPr marL="342900" lvl="1" indent="-342900"/>
            <a:endParaRPr lang="en-US" sz="2000" dirty="0">
              <a:latin typeface="Garamond" pitchFamily="18" charset="0"/>
            </a:endParaRPr>
          </a:p>
          <a:p>
            <a:pPr marL="742950" lvl="2" indent="-342900"/>
            <a:endParaRPr lang="en-US" sz="2000" dirty="0">
              <a:latin typeface="Garamond" pitchFamily="18" charset="0"/>
            </a:endParaRPr>
          </a:p>
          <a:p>
            <a:pPr marL="742950" lvl="2" indent="-342900"/>
            <a:endParaRPr lang="en-US" sz="2000" dirty="0">
              <a:latin typeface="Garamond" pitchFamily="18" charset="0"/>
            </a:endParaRPr>
          </a:p>
          <a:p>
            <a:pPr>
              <a:buFontTx/>
              <a:buNone/>
            </a:pPr>
            <a:br>
              <a:rPr lang="en-US" dirty="0">
                <a:latin typeface="Garamond" pitchFamily="18" charset="0"/>
              </a:rPr>
            </a:br>
            <a:endParaRPr lang="en-US" dirty="0">
              <a:latin typeface="Garamond" pitchFamily="18" charset="0"/>
            </a:endParaRPr>
          </a:p>
          <a:p>
            <a:pPr>
              <a:buFontTx/>
              <a:buNone/>
            </a:pPr>
            <a:endParaRPr lang="en-US" dirty="0">
              <a:latin typeface="Garamond" pitchFamily="18" charset="0"/>
            </a:endParaRPr>
          </a:p>
        </p:txBody>
      </p:sp>
      <p:sp>
        <p:nvSpPr>
          <p:cNvPr id="7171" name="TextBox 3"/>
          <p:cNvSpPr txBox="1">
            <a:spLocks noChangeArrowheads="1"/>
          </p:cNvSpPr>
          <p:nvPr/>
        </p:nvSpPr>
        <p:spPr bwMode="auto">
          <a:xfrm>
            <a:off x="533400" y="228600"/>
            <a:ext cx="7543800" cy="523220"/>
          </a:xfrm>
          <a:prstGeom prst="rect">
            <a:avLst/>
          </a:prstGeom>
          <a:noFill/>
          <a:ln w="9525">
            <a:noFill/>
            <a:miter lim="800000"/>
            <a:headEnd/>
            <a:tailEnd/>
          </a:ln>
        </p:spPr>
        <p:txBody>
          <a:bodyPr>
            <a:spAutoFit/>
          </a:bodyPr>
          <a:lstStyle/>
          <a:p>
            <a:pPr algn="ctr"/>
            <a:r>
              <a:rPr lang="en-US" sz="2800" dirty="0">
                <a:solidFill>
                  <a:schemeClr val="bg1"/>
                </a:solidFill>
                <a:latin typeface="Garamond" pitchFamily="18" charset="0"/>
              </a:rPr>
              <a:t>Legislative Branch Recommendations</a:t>
            </a:r>
          </a:p>
        </p:txBody>
      </p:sp>
      <p:sp>
        <p:nvSpPr>
          <p:cNvPr id="6" name="Slide Number Placeholder 5"/>
          <p:cNvSpPr>
            <a:spLocks noGrp="1"/>
          </p:cNvSpPr>
          <p:nvPr>
            <p:ph type="sldNum" sz="quarter" idx="10"/>
          </p:nvPr>
        </p:nvSpPr>
        <p:spPr/>
        <p:txBody>
          <a:bodyPr/>
          <a:lstStyle/>
          <a:p>
            <a:pPr>
              <a:defRPr/>
            </a:pPr>
            <a:fld id="{71AD7AFE-DD90-4BD4-B1FC-7392D8AA30A8}" type="slidenum">
              <a:rPr lang="en-US" smtClean="0"/>
              <a:pPr>
                <a:defRPr/>
              </a:pPr>
              <a:t>8</a:t>
            </a:fld>
            <a:endParaRPr lang="en-US" dirty="0"/>
          </a:p>
        </p:txBody>
      </p:sp>
      <p:sp>
        <p:nvSpPr>
          <p:cNvPr id="7" name="Subtitle 6"/>
          <p:cNvSpPr txBox="1">
            <a:spLocks/>
          </p:cNvSpPr>
          <p:nvPr/>
        </p:nvSpPr>
        <p:spPr bwMode="auto">
          <a:xfrm>
            <a:off x="381000" y="923925"/>
            <a:ext cx="8686800" cy="4943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buNone/>
            </a:pPr>
            <a:endParaRPr lang="en-US" sz="1600" kern="0" dirty="0"/>
          </a:p>
          <a:p>
            <a:pPr marL="0" indent="0">
              <a:buNone/>
            </a:pPr>
            <a:r>
              <a:rPr lang="en-US" sz="1600" b="1" u="sng" kern="0" dirty="0"/>
              <a:t>Congress should consider:</a:t>
            </a:r>
          </a:p>
          <a:p>
            <a:pPr marL="0" indent="0">
              <a:buNone/>
            </a:pPr>
            <a:endParaRPr lang="en-US" sz="1600" kern="0" dirty="0"/>
          </a:p>
          <a:p>
            <a:pPr>
              <a:buAutoNum type="arabicPeriod"/>
            </a:pPr>
            <a:r>
              <a:rPr lang="en-US" sz="1600" kern="0" dirty="0"/>
              <a:t>Funding a modified civilian response corps.</a:t>
            </a:r>
          </a:p>
          <a:p>
            <a:pPr>
              <a:buAutoNum type="arabicPeriod"/>
            </a:pPr>
            <a:endParaRPr lang="en-US" sz="1600" kern="0" dirty="0"/>
          </a:p>
          <a:p>
            <a:pPr>
              <a:buAutoNum type="arabicPeriod"/>
            </a:pPr>
            <a:r>
              <a:rPr lang="en-US" sz="1600" kern="0" dirty="0"/>
              <a:t>Requiring State, the designated lead on stabilization, to develop and implement a stabilization strategy within a broader campaign strategy and in coordination with USAID and DOD.</a:t>
            </a:r>
          </a:p>
          <a:p>
            <a:pPr>
              <a:buAutoNum type="arabicPeriod"/>
            </a:pPr>
            <a:endParaRPr lang="en-US" sz="1600" kern="0" dirty="0"/>
          </a:p>
          <a:p>
            <a:pPr>
              <a:buAutoNum type="arabicPeriod"/>
            </a:pPr>
            <a:r>
              <a:rPr lang="en-US" sz="1600" kern="0" dirty="0"/>
              <a:t>Requiring USAID, the designated lead on implementation, to develop and implement a monitoring and evaluation plan in coordination with State and DOD.</a:t>
            </a:r>
          </a:p>
          <a:p>
            <a:pPr>
              <a:buAutoNum type="arabicPeriod"/>
            </a:pPr>
            <a:endParaRPr lang="en-US" sz="1600" kern="0" dirty="0"/>
          </a:p>
          <a:p>
            <a:pPr>
              <a:buAutoNum type="arabicPeriod"/>
            </a:pPr>
            <a:r>
              <a:rPr lang="en-US" sz="1600" kern="0" dirty="0"/>
              <a:t>Focusing its oversight on stabilization outcomes.</a:t>
            </a:r>
          </a:p>
        </p:txBody>
      </p:sp>
    </p:spTree>
    <p:extLst>
      <p:ext uri="{BB962C8B-B14F-4D97-AF65-F5344CB8AC3E}">
        <p14:creationId xmlns:p14="http://schemas.microsoft.com/office/powerpoint/2010/main" val="2165728256"/>
      </p:ext>
    </p:extLst>
  </p:cSld>
  <p:clrMapOvr>
    <a:masterClrMapping/>
  </p:clrMapOvr>
</p:sld>
</file>

<file path=ppt/theme/theme1.xml><?xml version="1.0" encoding="utf-8"?>
<a:theme xmlns:a="http://schemas.openxmlformats.org/drawingml/2006/main" name="Default Design">
  <a:themeElements>
    <a:clrScheme name="SIGAR">
      <a:dk1>
        <a:sysClr val="windowText" lastClr="000000"/>
      </a:dk1>
      <a:lt1>
        <a:sysClr val="window" lastClr="FFFFFF"/>
      </a:lt1>
      <a:dk2>
        <a:srgbClr val="6E6D5E"/>
      </a:dk2>
      <a:lt2>
        <a:srgbClr val="E4DEC5"/>
      </a:lt2>
      <a:accent1>
        <a:srgbClr val="AFA884"/>
      </a:accent1>
      <a:accent2>
        <a:srgbClr val="A05344"/>
      </a:accent2>
      <a:accent3>
        <a:srgbClr val="8F987E"/>
      </a:accent3>
      <a:accent4>
        <a:srgbClr val="668CA4"/>
      </a:accent4>
      <a:accent5>
        <a:srgbClr val="2D5078"/>
      </a:accent5>
      <a:accent6>
        <a:srgbClr val="D2BB57"/>
      </a:accent6>
      <a:hlink>
        <a:srgbClr val="0000FF"/>
      </a:hlink>
      <a:folHlink>
        <a:srgbClr val="800080"/>
      </a:folHlink>
    </a:clrScheme>
    <a:fontScheme name="Default Design">
      <a:majorFont>
        <a:latin typeface="Verdan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0D954ED7A7AB419034312E8665D6DC" ma:contentTypeVersion="1" ma:contentTypeDescription="Create a new document." ma:contentTypeScope="" ma:versionID="34fb94cf14f277a116447b063c99b165">
  <xsd:schema xmlns:xsd="http://www.w3.org/2001/XMLSchema" xmlns:xs="http://www.w3.org/2001/XMLSchema" xmlns:p="http://schemas.microsoft.com/office/2006/metadata/properties" xmlns:ns2="79255243-4e0c-4c4a-9857-92f4400f5e23" targetNamespace="http://schemas.microsoft.com/office/2006/metadata/properties" ma:root="true" ma:fieldsID="bcf000f30959b2aa7a5b1b48849266ef" ns2:_="">
    <xsd:import namespace="79255243-4e0c-4c4a-9857-92f4400f5e2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255243-4e0c-4c4a-9857-92f4400f5e2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EC4A88-02B8-4162-A989-812AD3FDC19B}">
  <ds:schemaRefs>
    <ds:schemaRef ds:uri="http://schemas.microsoft.com/sharepoint/v3/contenttype/forms"/>
  </ds:schemaRefs>
</ds:datastoreItem>
</file>

<file path=customXml/itemProps2.xml><?xml version="1.0" encoding="utf-8"?>
<ds:datastoreItem xmlns:ds="http://schemas.openxmlformats.org/officeDocument/2006/customXml" ds:itemID="{98C872DA-DD93-486E-A3B7-CCB780477C6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4CC723-0AD4-4FEA-A2A3-35E146D618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9255243-4e0c-4c4a-9857-92f4400f5e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37581</TotalTime>
  <Words>1072</Words>
  <Application>Microsoft Office PowerPoint</Application>
  <PresentationFormat>On-screen Show (4:3)</PresentationFormat>
  <Paragraphs>147</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Garamond</vt:lpstr>
      <vt:lpstr>Trebuchet MS</vt:lpstr>
      <vt:lpstr>Verdana</vt:lpstr>
      <vt:lpstr>Default Design</vt:lpstr>
      <vt:lpstr>Special Inspector General  for Afghanistan Reconstruction (SIGAR)   Stabilization:  Lessons from the U.S. Experience in Afghanistan    Strategic Multilayer Assessment Briefing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DOD-IG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SIGAR</dc:creator>
  <cp:lastModifiedBy>Nicole Peterson</cp:lastModifiedBy>
  <cp:revision>2377</cp:revision>
  <cp:lastPrinted>2017-09-21T17:59:55Z</cp:lastPrinted>
  <dcterms:created xsi:type="dcterms:W3CDTF">2012-05-13T11:25:00Z</dcterms:created>
  <dcterms:modified xsi:type="dcterms:W3CDTF">2018-08-16T16:34:21Z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0x010100670D954ED7A7AB419034312E8665D6DC</vt:lpwstr>
  </property>
</Properties>
</file>