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408" r:id="rId3"/>
    <p:sldId id="344" r:id="rId4"/>
    <p:sldId id="405" r:id="rId5"/>
    <p:sldId id="378" r:id="rId6"/>
    <p:sldId id="384" r:id="rId7"/>
    <p:sldId id="385" r:id="rId8"/>
    <p:sldId id="406" r:id="rId9"/>
    <p:sldId id="402" r:id="rId10"/>
    <p:sldId id="403" r:id="rId11"/>
    <p:sldId id="404" r:id="rId12"/>
    <p:sldId id="396" r:id="rId13"/>
    <p:sldId id="399" r:id="rId14"/>
    <p:sldId id="270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314" autoAdjust="0"/>
  </p:normalViewPr>
  <p:slideViewPr>
    <p:cSldViewPr>
      <p:cViewPr varScale="1">
        <p:scale>
          <a:sx n="87" d="100"/>
          <a:sy n="87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AADE9-E773-4557-AF14-13F1E13F0EC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D2C27B-FA51-42A7-A6A7-2C1EA4567C85}">
      <dgm:prSet phldrT="[Text]"/>
      <dgm:spPr/>
      <dgm:t>
        <a:bodyPr/>
        <a:lstStyle/>
        <a:p>
          <a:r>
            <a:rPr lang="en-US" dirty="0"/>
            <a:t>Literature Review</a:t>
          </a:r>
        </a:p>
      </dgm:t>
    </dgm:pt>
    <dgm:pt modelId="{644B3999-4B96-40FF-B02C-F73B306BA40F}" type="parTrans" cxnId="{7DBCF9DB-62B7-4936-BC0B-C4245AF48864}">
      <dgm:prSet/>
      <dgm:spPr/>
      <dgm:t>
        <a:bodyPr/>
        <a:lstStyle/>
        <a:p>
          <a:endParaRPr lang="en-US"/>
        </a:p>
      </dgm:t>
    </dgm:pt>
    <dgm:pt modelId="{8BF5DE2F-61F5-4208-99BD-E8B359A35BCE}" type="sibTrans" cxnId="{7DBCF9DB-62B7-4936-BC0B-C4245AF48864}">
      <dgm:prSet/>
      <dgm:spPr/>
      <dgm:t>
        <a:bodyPr/>
        <a:lstStyle/>
        <a:p>
          <a:endParaRPr lang="en-US"/>
        </a:p>
      </dgm:t>
    </dgm:pt>
    <dgm:pt modelId="{709382A0-D1E9-4784-A39D-142A4D27A8C6}">
      <dgm:prSet phldrT="[Text]"/>
      <dgm:spPr/>
      <dgm:t>
        <a:bodyPr/>
        <a:lstStyle/>
        <a:p>
          <a:r>
            <a:rPr lang="en-US" dirty="0"/>
            <a:t>Framework</a:t>
          </a:r>
        </a:p>
      </dgm:t>
    </dgm:pt>
    <dgm:pt modelId="{FE945D6F-EB14-4A32-9621-11B8C75A9D50}" type="parTrans" cxnId="{E0BA34C5-A67C-4D94-B9CD-D0E381B76553}">
      <dgm:prSet/>
      <dgm:spPr/>
      <dgm:t>
        <a:bodyPr/>
        <a:lstStyle/>
        <a:p>
          <a:endParaRPr lang="en-US"/>
        </a:p>
      </dgm:t>
    </dgm:pt>
    <dgm:pt modelId="{C7414C0D-E44F-4285-957D-59BC84AC262A}" type="sibTrans" cxnId="{E0BA34C5-A67C-4D94-B9CD-D0E381B76553}">
      <dgm:prSet/>
      <dgm:spPr/>
      <dgm:t>
        <a:bodyPr/>
        <a:lstStyle/>
        <a:p>
          <a:endParaRPr lang="en-US"/>
        </a:p>
      </dgm:t>
    </dgm:pt>
    <dgm:pt modelId="{F709602C-BDA6-48D3-88C3-408F3A4E04C2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Data Set Test</a:t>
          </a:r>
        </a:p>
      </dgm:t>
    </dgm:pt>
    <dgm:pt modelId="{D332FC09-B3FB-4500-8102-1487DA620029}" type="parTrans" cxnId="{B6F4FD49-4EEB-4204-B60A-242F01E0D17B}">
      <dgm:prSet/>
      <dgm:spPr/>
      <dgm:t>
        <a:bodyPr/>
        <a:lstStyle/>
        <a:p>
          <a:endParaRPr lang="en-US"/>
        </a:p>
      </dgm:t>
    </dgm:pt>
    <dgm:pt modelId="{C5A98AA2-ECCB-4306-AA24-3B066DA8D61E}" type="sibTrans" cxnId="{B6F4FD49-4EEB-4204-B60A-242F01E0D17B}">
      <dgm:prSet/>
      <dgm:spPr/>
      <dgm:t>
        <a:bodyPr/>
        <a:lstStyle/>
        <a:p>
          <a:endParaRPr lang="en-US"/>
        </a:p>
      </dgm:t>
    </dgm:pt>
    <dgm:pt modelId="{611FEF92-6B9B-40BC-B2D3-36EB7D5F8CA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Case Study Test</a:t>
          </a:r>
        </a:p>
      </dgm:t>
    </dgm:pt>
    <dgm:pt modelId="{E9B257E6-9A6D-4314-9E59-653D7453858A}" type="parTrans" cxnId="{CCCD9EFA-8C3D-4C3F-92D2-17CEB8FC27C1}">
      <dgm:prSet/>
      <dgm:spPr/>
      <dgm:t>
        <a:bodyPr/>
        <a:lstStyle/>
        <a:p>
          <a:endParaRPr lang="en-US"/>
        </a:p>
      </dgm:t>
    </dgm:pt>
    <dgm:pt modelId="{7332CBE6-B34D-436A-8C54-32B6CD32582C}" type="sibTrans" cxnId="{CCCD9EFA-8C3D-4C3F-92D2-17CEB8FC27C1}">
      <dgm:prSet/>
      <dgm:spPr/>
      <dgm:t>
        <a:bodyPr/>
        <a:lstStyle/>
        <a:p>
          <a:endParaRPr lang="en-US"/>
        </a:p>
      </dgm:t>
    </dgm:pt>
    <dgm:pt modelId="{9D27AE64-FF4B-4A01-A891-B20AB3180046}">
      <dgm:prSet phldrT="[Text]"/>
      <dgm:spPr>
        <a:solidFill>
          <a:schemeClr val="accent1"/>
        </a:solidFill>
        <a:ln w="41275">
          <a:noFill/>
        </a:ln>
      </dgm:spPr>
      <dgm:t>
        <a:bodyPr/>
        <a:lstStyle/>
        <a:p>
          <a:r>
            <a:rPr lang="en-US" dirty="0"/>
            <a:t>Russia – Baltic Application</a:t>
          </a:r>
        </a:p>
      </dgm:t>
    </dgm:pt>
    <dgm:pt modelId="{186538B4-CCB0-49C7-BC6B-080FA5C2C78F}" type="parTrans" cxnId="{B23BA906-25ED-4415-91ED-7316EE0EDF61}">
      <dgm:prSet/>
      <dgm:spPr/>
      <dgm:t>
        <a:bodyPr/>
        <a:lstStyle/>
        <a:p>
          <a:endParaRPr lang="en-US"/>
        </a:p>
      </dgm:t>
    </dgm:pt>
    <dgm:pt modelId="{B41E5642-408F-43D2-97E8-16AE81736C68}" type="sibTrans" cxnId="{B23BA906-25ED-4415-91ED-7316EE0EDF61}">
      <dgm:prSet/>
      <dgm:spPr/>
      <dgm:t>
        <a:bodyPr/>
        <a:lstStyle/>
        <a:p>
          <a:endParaRPr lang="en-US"/>
        </a:p>
      </dgm:t>
    </dgm:pt>
    <dgm:pt modelId="{16FEF64C-C3ED-46AD-886C-C677862E3B20}" type="pres">
      <dgm:prSet presAssocID="{F65AADE9-E773-4557-AF14-13F1E13F0EC9}" presName="outerComposite" presStyleCnt="0">
        <dgm:presLayoutVars>
          <dgm:chMax val="5"/>
          <dgm:dir/>
          <dgm:resizeHandles val="exact"/>
        </dgm:presLayoutVars>
      </dgm:prSet>
      <dgm:spPr/>
    </dgm:pt>
    <dgm:pt modelId="{A60F4C19-D207-4885-8654-00DABC6433B2}" type="pres">
      <dgm:prSet presAssocID="{F65AADE9-E773-4557-AF14-13F1E13F0EC9}" presName="dummyMaxCanvas" presStyleCnt="0">
        <dgm:presLayoutVars/>
      </dgm:prSet>
      <dgm:spPr/>
    </dgm:pt>
    <dgm:pt modelId="{B8DD2EA7-F305-419B-AF5F-767941AE8206}" type="pres">
      <dgm:prSet presAssocID="{F65AADE9-E773-4557-AF14-13F1E13F0EC9}" presName="FiveNodes_1" presStyleLbl="node1" presStyleIdx="0" presStyleCnt="5">
        <dgm:presLayoutVars>
          <dgm:bulletEnabled val="1"/>
        </dgm:presLayoutVars>
      </dgm:prSet>
      <dgm:spPr/>
    </dgm:pt>
    <dgm:pt modelId="{C8591AB2-C8BA-44DD-9CD8-6B8E8BEE0BC4}" type="pres">
      <dgm:prSet presAssocID="{F65AADE9-E773-4557-AF14-13F1E13F0EC9}" presName="FiveNodes_2" presStyleLbl="node1" presStyleIdx="1" presStyleCnt="5">
        <dgm:presLayoutVars>
          <dgm:bulletEnabled val="1"/>
        </dgm:presLayoutVars>
      </dgm:prSet>
      <dgm:spPr/>
    </dgm:pt>
    <dgm:pt modelId="{86831DD7-35AC-48EC-A7E5-796F3CBC71BB}" type="pres">
      <dgm:prSet presAssocID="{F65AADE9-E773-4557-AF14-13F1E13F0EC9}" presName="FiveNodes_3" presStyleLbl="node1" presStyleIdx="2" presStyleCnt="5">
        <dgm:presLayoutVars>
          <dgm:bulletEnabled val="1"/>
        </dgm:presLayoutVars>
      </dgm:prSet>
      <dgm:spPr/>
    </dgm:pt>
    <dgm:pt modelId="{A32FEC93-8838-49C5-97D8-CE53E0129591}" type="pres">
      <dgm:prSet presAssocID="{F65AADE9-E773-4557-AF14-13F1E13F0EC9}" presName="FiveNodes_4" presStyleLbl="node1" presStyleIdx="3" presStyleCnt="5">
        <dgm:presLayoutVars>
          <dgm:bulletEnabled val="1"/>
        </dgm:presLayoutVars>
      </dgm:prSet>
      <dgm:spPr/>
    </dgm:pt>
    <dgm:pt modelId="{AF2964F6-0A36-4381-8C2E-5B8E6B46284C}" type="pres">
      <dgm:prSet presAssocID="{F65AADE9-E773-4557-AF14-13F1E13F0EC9}" presName="FiveNodes_5" presStyleLbl="node1" presStyleIdx="4" presStyleCnt="5">
        <dgm:presLayoutVars>
          <dgm:bulletEnabled val="1"/>
        </dgm:presLayoutVars>
      </dgm:prSet>
      <dgm:spPr/>
    </dgm:pt>
    <dgm:pt modelId="{D734925F-3610-4A1C-B50D-E14796BC251B}" type="pres">
      <dgm:prSet presAssocID="{F65AADE9-E773-4557-AF14-13F1E13F0EC9}" presName="FiveConn_1-2" presStyleLbl="fgAccFollowNode1" presStyleIdx="0" presStyleCnt="4">
        <dgm:presLayoutVars>
          <dgm:bulletEnabled val="1"/>
        </dgm:presLayoutVars>
      </dgm:prSet>
      <dgm:spPr/>
    </dgm:pt>
    <dgm:pt modelId="{1CDB2298-CDF4-4C95-B506-47C92CF1B0C1}" type="pres">
      <dgm:prSet presAssocID="{F65AADE9-E773-4557-AF14-13F1E13F0EC9}" presName="FiveConn_2-3" presStyleLbl="fgAccFollowNode1" presStyleIdx="1" presStyleCnt="4">
        <dgm:presLayoutVars>
          <dgm:bulletEnabled val="1"/>
        </dgm:presLayoutVars>
      </dgm:prSet>
      <dgm:spPr/>
    </dgm:pt>
    <dgm:pt modelId="{580FA964-BDA6-48CA-B2E5-85226D066B86}" type="pres">
      <dgm:prSet presAssocID="{F65AADE9-E773-4557-AF14-13F1E13F0EC9}" presName="FiveConn_3-4" presStyleLbl="fgAccFollowNode1" presStyleIdx="2" presStyleCnt="4">
        <dgm:presLayoutVars>
          <dgm:bulletEnabled val="1"/>
        </dgm:presLayoutVars>
      </dgm:prSet>
      <dgm:spPr/>
    </dgm:pt>
    <dgm:pt modelId="{EB04748D-B53D-460A-8292-4586598463E0}" type="pres">
      <dgm:prSet presAssocID="{F65AADE9-E773-4557-AF14-13F1E13F0EC9}" presName="FiveConn_4-5" presStyleLbl="fgAccFollowNode1" presStyleIdx="3" presStyleCnt="4">
        <dgm:presLayoutVars>
          <dgm:bulletEnabled val="1"/>
        </dgm:presLayoutVars>
      </dgm:prSet>
      <dgm:spPr/>
    </dgm:pt>
    <dgm:pt modelId="{6CA1561C-B77D-4EE0-B5A1-DED1A1A0C281}" type="pres">
      <dgm:prSet presAssocID="{F65AADE9-E773-4557-AF14-13F1E13F0EC9}" presName="FiveNodes_1_text" presStyleLbl="node1" presStyleIdx="4" presStyleCnt="5">
        <dgm:presLayoutVars>
          <dgm:bulletEnabled val="1"/>
        </dgm:presLayoutVars>
      </dgm:prSet>
      <dgm:spPr/>
    </dgm:pt>
    <dgm:pt modelId="{82F721A5-18C0-4D87-B738-5B44D35BBCA0}" type="pres">
      <dgm:prSet presAssocID="{F65AADE9-E773-4557-AF14-13F1E13F0EC9}" presName="FiveNodes_2_text" presStyleLbl="node1" presStyleIdx="4" presStyleCnt="5">
        <dgm:presLayoutVars>
          <dgm:bulletEnabled val="1"/>
        </dgm:presLayoutVars>
      </dgm:prSet>
      <dgm:spPr/>
    </dgm:pt>
    <dgm:pt modelId="{1428AA91-BAF5-4BD7-A2BD-CE02BE0CD541}" type="pres">
      <dgm:prSet presAssocID="{F65AADE9-E773-4557-AF14-13F1E13F0EC9}" presName="FiveNodes_3_text" presStyleLbl="node1" presStyleIdx="4" presStyleCnt="5">
        <dgm:presLayoutVars>
          <dgm:bulletEnabled val="1"/>
        </dgm:presLayoutVars>
      </dgm:prSet>
      <dgm:spPr/>
    </dgm:pt>
    <dgm:pt modelId="{87291CFC-2251-454F-A765-8152C185F4CA}" type="pres">
      <dgm:prSet presAssocID="{F65AADE9-E773-4557-AF14-13F1E13F0EC9}" presName="FiveNodes_4_text" presStyleLbl="node1" presStyleIdx="4" presStyleCnt="5">
        <dgm:presLayoutVars>
          <dgm:bulletEnabled val="1"/>
        </dgm:presLayoutVars>
      </dgm:prSet>
      <dgm:spPr/>
    </dgm:pt>
    <dgm:pt modelId="{BB95F4A2-944D-4CF3-A0DA-F81CB5552BC1}" type="pres">
      <dgm:prSet presAssocID="{F65AADE9-E773-4557-AF14-13F1E13F0EC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23BA906-25ED-4415-91ED-7316EE0EDF61}" srcId="{F65AADE9-E773-4557-AF14-13F1E13F0EC9}" destId="{9D27AE64-FF4B-4A01-A891-B20AB3180046}" srcOrd="4" destOrd="0" parTransId="{186538B4-CCB0-49C7-BC6B-080FA5C2C78F}" sibTransId="{B41E5642-408F-43D2-97E8-16AE81736C68}"/>
    <dgm:cxn modelId="{CA78B008-BBFA-4A13-A0D3-41FDD9261830}" type="presOf" srcId="{BCD2C27B-FA51-42A7-A6A7-2C1EA4567C85}" destId="{6CA1561C-B77D-4EE0-B5A1-DED1A1A0C281}" srcOrd="1" destOrd="0" presId="urn:microsoft.com/office/officeart/2005/8/layout/vProcess5"/>
    <dgm:cxn modelId="{82A18B26-1527-49A1-8CD4-7D78FEDE90DE}" type="presOf" srcId="{709382A0-D1E9-4784-A39D-142A4D27A8C6}" destId="{82F721A5-18C0-4D87-B738-5B44D35BBCA0}" srcOrd="1" destOrd="0" presId="urn:microsoft.com/office/officeart/2005/8/layout/vProcess5"/>
    <dgm:cxn modelId="{45D1882D-60CB-40EF-9035-3F685B7E75D4}" type="presOf" srcId="{BCD2C27B-FA51-42A7-A6A7-2C1EA4567C85}" destId="{B8DD2EA7-F305-419B-AF5F-767941AE8206}" srcOrd="0" destOrd="0" presId="urn:microsoft.com/office/officeart/2005/8/layout/vProcess5"/>
    <dgm:cxn modelId="{376EA73D-1462-43F2-807B-2D69D7520143}" type="presOf" srcId="{8BF5DE2F-61F5-4208-99BD-E8B359A35BCE}" destId="{D734925F-3610-4A1C-B50D-E14796BC251B}" srcOrd="0" destOrd="0" presId="urn:microsoft.com/office/officeart/2005/8/layout/vProcess5"/>
    <dgm:cxn modelId="{62C0C05D-A990-4561-B126-E2A87562CF6B}" type="presOf" srcId="{F65AADE9-E773-4557-AF14-13F1E13F0EC9}" destId="{16FEF64C-C3ED-46AD-886C-C677862E3B20}" srcOrd="0" destOrd="0" presId="urn:microsoft.com/office/officeart/2005/8/layout/vProcess5"/>
    <dgm:cxn modelId="{EEECB75F-D8FE-467E-BEE8-EF6505A65C35}" type="presOf" srcId="{C7414C0D-E44F-4285-957D-59BC84AC262A}" destId="{1CDB2298-CDF4-4C95-B506-47C92CF1B0C1}" srcOrd="0" destOrd="0" presId="urn:microsoft.com/office/officeart/2005/8/layout/vProcess5"/>
    <dgm:cxn modelId="{D2F3C25F-C1ED-4D5E-969C-DBEF178693A2}" type="presOf" srcId="{9D27AE64-FF4B-4A01-A891-B20AB3180046}" destId="{BB95F4A2-944D-4CF3-A0DA-F81CB5552BC1}" srcOrd="1" destOrd="0" presId="urn:microsoft.com/office/officeart/2005/8/layout/vProcess5"/>
    <dgm:cxn modelId="{B6F4FD49-4EEB-4204-B60A-242F01E0D17B}" srcId="{F65AADE9-E773-4557-AF14-13F1E13F0EC9}" destId="{F709602C-BDA6-48D3-88C3-408F3A4E04C2}" srcOrd="2" destOrd="0" parTransId="{D332FC09-B3FB-4500-8102-1487DA620029}" sibTransId="{C5A98AA2-ECCB-4306-AA24-3B066DA8D61E}"/>
    <dgm:cxn modelId="{83D3AA83-AE22-4BED-A61A-F2AF845AD703}" type="presOf" srcId="{F709602C-BDA6-48D3-88C3-408F3A4E04C2}" destId="{86831DD7-35AC-48EC-A7E5-796F3CBC71BB}" srcOrd="0" destOrd="0" presId="urn:microsoft.com/office/officeart/2005/8/layout/vProcess5"/>
    <dgm:cxn modelId="{35765B84-90F3-4C9A-AA1E-3ADBAA867FFA}" type="presOf" srcId="{709382A0-D1E9-4784-A39D-142A4D27A8C6}" destId="{C8591AB2-C8BA-44DD-9CD8-6B8E8BEE0BC4}" srcOrd="0" destOrd="0" presId="urn:microsoft.com/office/officeart/2005/8/layout/vProcess5"/>
    <dgm:cxn modelId="{C6D129A5-666E-4A56-A68E-FBEF76482E55}" type="presOf" srcId="{611FEF92-6B9B-40BC-B2D3-36EB7D5F8CA1}" destId="{87291CFC-2251-454F-A765-8152C185F4CA}" srcOrd="1" destOrd="0" presId="urn:microsoft.com/office/officeart/2005/8/layout/vProcess5"/>
    <dgm:cxn modelId="{B887A9A5-7202-4426-8A88-291A9B662F10}" type="presOf" srcId="{C5A98AA2-ECCB-4306-AA24-3B066DA8D61E}" destId="{580FA964-BDA6-48CA-B2E5-85226D066B86}" srcOrd="0" destOrd="0" presId="urn:microsoft.com/office/officeart/2005/8/layout/vProcess5"/>
    <dgm:cxn modelId="{7EF384C2-95D5-495A-9045-1F2B937B90F2}" type="presOf" srcId="{9D27AE64-FF4B-4A01-A891-B20AB3180046}" destId="{AF2964F6-0A36-4381-8C2E-5B8E6B46284C}" srcOrd="0" destOrd="0" presId="urn:microsoft.com/office/officeart/2005/8/layout/vProcess5"/>
    <dgm:cxn modelId="{E0BA34C5-A67C-4D94-B9CD-D0E381B76553}" srcId="{F65AADE9-E773-4557-AF14-13F1E13F0EC9}" destId="{709382A0-D1E9-4784-A39D-142A4D27A8C6}" srcOrd="1" destOrd="0" parTransId="{FE945D6F-EB14-4A32-9621-11B8C75A9D50}" sibTransId="{C7414C0D-E44F-4285-957D-59BC84AC262A}"/>
    <dgm:cxn modelId="{9EAB59CA-DDC2-46D9-B158-6B907B4EAFDA}" type="presOf" srcId="{7332CBE6-B34D-436A-8C54-32B6CD32582C}" destId="{EB04748D-B53D-460A-8292-4586598463E0}" srcOrd="0" destOrd="0" presId="urn:microsoft.com/office/officeart/2005/8/layout/vProcess5"/>
    <dgm:cxn modelId="{AC9ED0D5-292F-49B2-86AD-2BFF7CE2F54C}" type="presOf" srcId="{611FEF92-6B9B-40BC-B2D3-36EB7D5F8CA1}" destId="{A32FEC93-8838-49C5-97D8-CE53E0129591}" srcOrd="0" destOrd="0" presId="urn:microsoft.com/office/officeart/2005/8/layout/vProcess5"/>
    <dgm:cxn modelId="{7DBCF9DB-62B7-4936-BC0B-C4245AF48864}" srcId="{F65AADE9-E773-4557-AF14-13F1E13F0EC9}" destId="{BCD2C27B-FA51-42A7-A6A7-2C1EA4567C85}" srcOrd="0" destOrd="0" parTransId="{644B3999-4B96-40FF-B02C-F73B306BA40F}" sibTransId="{8BF5DE2F-61F5-4208-99BD-E8B359A35BCE}"/>
    <dgm:cxn modelId="{F09D10E4-EA93-4F75-A644-46EF4503E45A}" type="presOf" srcId="{F709602C-BDA6-48D3-88C3-408F3A4E04C2}" destId="{1428AA91-BAF5-4BD7-A2BD-CE02BE0CD541}" srcOrd="1" destOrd="0" presId="urn:microsoft.com/office/officeart/2005/8/layout/vProcess5"/>
    <dgm:cxn modelId="{CCCD9EFA-8C3D-4C3F-92D2-17CEB8FC27C1}" srcId="{F65AADE9-E773-4557-AF14-13F1E13F0EC9}" destId="{611FEF92-6B9B-40BC-B2D3-36EB7D5F8CA1}" srcOrd="3" destOrd="0" parTransId="{E9B257E6-9A6D-4314-9E59-653D7453858A}" sibTransId="{7332CBE6-B34D-436A-8C54-32B6CD32582C}"/>
    <dgm:cxn modelId="{23CDFE75-A82A-48D8-8E63-A3816EAC837D}" type="presParOf" srcId="{16FEF64C-C3ED-46AD-886C-C677862E3B20}" destId="{A60F4C19-D207-4885-8654-00DABC6433B2}" srcOrd="0" destOrd="0" presId="urn:microsoft.com/office/officeart/2005/8/layout/vProcess5"/>
    <dgm:cxn modelId="{E4AC7128-3C23-4169-B440-D957D3F4E9C0}" type="presParOf" srcId="{16FEF64C-C3ED-46AD-886C-C677862E3B20}" destId="{B8DD2EA7-F305-419B-AF5F-767941AE8206}" srcOrd="1" destOrd="0" presId="urn:microsoft.com/office/officeart/2005/8/layout/vProcess5"/>
    <dgm:cxn modelId="{A7AAAA85-F188-46D9-9167-DC608FEABABA}" type="presParOf" srcId="{16FEF64C-C3ED-46AD-886C-C677862E3B20}" destId="{C8591AB2-C8BA-44DD-9CD8-6B8E8BEE0BC4}" srcOrd="2" destOrd="0" presId="urn:microsoft.com/office/officeart/2005/8/layout/vProcess5"/>
    <dgm:cxn modelId="{00D28C6B-6598-4A4F-8B4C-768F6C175775}" type="presParOf" srcId="{16FEF64C-C3ED-46AD-886C-C677862E3B20}" destId="{86831DD7-35AC-48EC-A7E5-796F3CBC71BB}" srcOrd="3" destOrd="0" presId="urn:microsoft.com/office/officeart/2005/8/layout/vProcess5"/>
    <dgm:cxn modelId="{E6CA5964-808A-4A54-B421-FDA1AFC4C530}" type="presParOf" srcId="{16FEF64C-C3ED-46AD-886C-C677862E3B20}" destId="{A32FEC93-8838-49C5-97D8-CE53E0129591}" srcOrd="4" destOrd="0" presId="urn:microsoft.com/office/officeart/2005/8/layout/vProcess5"/>
    <dgm:cxn modelId="{5AE032A8-0745-4589-8E74-1709C849862D}" type="presParOf" srcId="{16FEF64C-C3ED-46AD-886C-C677862E3B20}" destId="{AF2964F6-0A36-4381-8C2E-5B8E6B46284C}" srcOrd="5" destOrd="0" presId="urn:microsoft.com/office/officeart/2005/8/layout/vProcess5"/>
    <dgm:cxn modelId="{D38CEC31-5279-446A-BD5A-7C6F3F2CC3C6}" type="presParOf" srcId="{16FEF64C-C3ED-46AD-886C-C677862E3B20}" destId="{D734925F-3610-4A1C-B50D-E14796BC251B}" srcOrd="6" destOrd="0" presId="urn:microsoft.com/office/officeart/2005/8/layout/vProcess5"/>
    <dgm:cxn modelId="{C93DCD64-A787-45AF-831E-19518ACBC747}" type="presParOf" srcId="{16FEF64C-C3ED-46AD-886C-C677862E3B20}" destId="{1CDB2298-CDF4-4C95-B506-47C92CF1B0C1}" srcOrd="7" destOrd="0" presId="urn:microsoft.com/office/officeart/2005/8/layout/vProcess5"/>
    <dgm:cxn modelId="{DD15BEB5-01F3-4E85-9E7E-81AD655C7504}" type="presParOf" srcId="{16FEF64C-C3ED-46AD-886C-C677862E3B20}" destId="{580FA964-BDA6-48CA-B2E5-85226D066B86}" srcOrd="8" destOrd="0" presId="urn:microsoft.com/office/officeart/2005/8/layout/vProcess5"/>
    <dgm:cxn modelId="{4361F303-5EB2-4099-8071-ACC43230302E}" type="presParOf" srcId="{16FEF64C-C3ED-46AD-886C-C677862E3B20}" destId="{EB04748D-B53D-460A-8292-4586598463E0}" srcOrd="9" destOrd="0" presId="urn:microsoft.com/office/officeart/2005/8/layout/vProcess5"/>
    <dgm:cxn modelId="{47BE5BCD-4E36-4B32-A17E-A46F0BA6145A}" type="presParOf" srcId="{16FEF64C-C3ED-46AD-886C-C677862E3B20}" destId="{6CA1561C-B77D-4EE0-B5A1-DED1A1A0C281}" srcOrd="10" destOrd="0" presId="urn:microsoft.com/office/officeart/2005/8/layout/vProcess5"/>
    <dgm:cxn modelId="{09098443-A322-4A4E-9CBE-3B480A2AF4EE}" type="presParOf" srcId="{16FEF64C-C3ED-46AD-886C-C677862E3B20}" destId="{82F721A5-18C0-4D87-B738-5B44D35BBCA0}" srcOrd="11" destOrd="0" presId="urn:microsoft.com/office/officeart/2005/8/layout/vProcess5"/>
    <dgm:cxn modelId="{64A893B1-EC72-4418-9AD2-42052A5ED928}" type="presParOf" srcId="{16FEF64C-C3ED-46AD-886C-C677862E3B20}" destId="{1428AA91-BAF5-4BD7-A2BD-CE02BE0CD541}" srcOrd="12" destOrd="0" presId="urn:microsoft.com/office/officeart/2005/8/layout/vProcess5"/>
    <dgm:cxn modelId="{A79BDBC7-BE4D-4BE9-823E-85BE29322F6E}" type="presParOf" srcId="{16FEF64C-C3ED-46AD-886C-C677862E3B20}" destId="{87291CFC-2251-454F-A765-8152C185F4CA}" srcOrd="13" destOrd="0" presId="urn:microsoft.com/office/officeart/2005/8/layout/vProcess5"/>
    <dgm:cxn modelId="{B8FDDDEA-D9A4-42F0-B53C-96D53E19B043}" type="presParOf" srcId="{16FEF64C-C3ED-46AD-886C-C677862E3B20}" destId="{BB95F4A2-944D-4CF3-A0DA-F81CB5552BC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D2EA7-F305-419B-AF5F-767941AE8206}">
      <dsp:nvSpPr>
        <dsp:cNvPr id="0" name=""/>
        <dsp:cNvSpPr/>
      </dsp:nvSpPr>
      <dsp:spPr>
        <a:xfrm>
          <a:off x="0" y="0"/>
          <a:ext cx="3989832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Literature Review</a:t>
          </a:r>
        </a:p>
      </dsp:txBody>
      <dsp:txXfrm>
        <a:off x="26271" y="26271"/>
        <a:ext cx="2916987" cy="844427"/>
      </dsp:txXfrm>
    </dsp:sp>
    <dsp:sp modelId="{C8591AB2-C8BA-44DD-9CD8-6B8E8BEE0BC4}">
      <dsp:nvSpPr>
        <dsp:cNvPr id="0" name=""/>
        <dsp:cNvSpPr/>
      </dsp:nvSpPr>
      <dsp:spPr>
        <a:xfrm>
          <a:off x="297942" y="1021548"/>
          <a:ext cx="3989832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Framework</a:t>
          </a:r>
        </a:p>
      </dsp:txBody>
      <dsp:txXfrm>
        <a:off x="324213" y="1047819"/>
        <a:ext cx="3056317" cy="844427"/>
      </dsp:txXfrm>
    </dsp:sp>
    <dsp:sp modelId="{86831DD7-35AC-48EC-A7E5-796F3CBC71BB}">
      <dsp:nvSpPr>
        <dsp:cNvPr id="0" name=""/>
        <dsp:cNvSpPr/>
      </dsp:nvSpPr>
      <dsp:spPr>
        <a:xfrm>
          <a:off x="595883" y="2043096"/>
          <a:ext cx="3989832" cy="89696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Data Set Test</a:t>
          </a:r>
        </a:p>
      </dsp:txBody>
      <dsp:txXfrm>
        <a:off x="622154" y="2069367"/>
        <a:ext cx="3056317" cy="844427"/>
      </dsp:txXfrm>
    </dsp:sp>
    <dsp:sp modelId="{A32FEC93-8838-49C5-97D8-CE53E0129591}">
      <dsp:nvSpPr>
        <dsp:cNvPr id="0" name=""/>
        <dsp:cNvSpPr/>
      </dsp:nvSpPr>
      <dsp:spPr>
        <a:xfrm>
          <a:off x="893826" y="3064645"/>
          <a:ext cx="3989832" cy="89696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Case Study Test</a:t>
          </a:r>
        </a:p>
      </dsp:txBody>
      <dsp:txXfrm>
        <a:off x="920097" y="3090916"/>
        <a:ext cx="3056317" cy="844427"/>
      </dsp:txXfrm>
    </dsp:sp>
    <dsp:sp modelId="{AF2964F6-0A36-4381-8C2E-5B8E6B46284C}">
      <dsp:nvSpPr>
        <dsp:cNvPr id="0" name=""/>
        <dsp:cNvSpPr/>
      </dsp:nvSpPr>
      <dsp:spPr>
        <a:xfrm>
          <a:off x="1191767" y="4086193"/>
          <a:ext cx="3989832" cy="896969"/>
        </a:xfrm>
        <a:prstGeom prst="roundRect">
          <a:avLst>
            <a:gd name="adj" fmla="val 10000"/>
          </a:avLst>
        </a:prstGeom>
        <a:solidFill>
          <a:schemeClr val="accent1"/>
        </a:solidFill>
        <a:ln w="412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Russia – Baltic Application</a:t>
          </a:r>
        </a:p>
      </dsp:txBody>
      <dsp:txXfrm>
        <a:off x="1218038" y="4112464"/>
        <a:ext cx="3056317" cy="844427"/>
      </dsp:txXfrm>
    </dsp:sp>
    <dsp:sp modelId="{D734925F-3610-4A1C-B50D-E14796BC251B}">
      <dsp:nvSpPr>
        <dsp:cNvPr id="0" name=""/>
        <dsp:cNvSpPr/>
      </dsp:nvSpPr>
      <dsp:spPr>
        <a:xfrm>
          <a:off x="3406801" y="655285"/>
          <a:ext cx="583030" cy="5830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537983" y="655285"/>
        <a:ext cx="320666" cy="438730"/>
      </dsp:txXfrm>
    </dsp:sp>
    <dsp:sp modelId="{1CDB2298-CDF4-4C95-B506-47C92CF1B0C1}">
      <dsp:nvSpPr>
        <dsp:cNvPr id="0" name=""/>
        <dsp:cNvSpPr/>
      </dsp:nvSpPr>
      <dsp:spPr>
        <a:xfrm>
          <a:off x="3704743" y="1676834"/>
          <a:ext cx="583030" cy="5830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835925" y="1676834"/>
        <a:ext cx="320666" cy="438730"/>
      </dsp:txXfrm>
    </dsp:sp>
    <dsp:sp modelId="{580FA964-BDA6-48CA-B2E5-85226D066B86}">
      <dsp:nvSpPr>
        <dsp:cNvPr id="0" name=""/>
        <dsp:cNvSpPr/>
      </dsp:nvSpPr>
      <dsp:spPr>
        <a:xfrm>
          <a:off x="4002685" y="2683433"/>
          <a:ext cx="583030" cy="5830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133867" y="2683433"/>
        <a:ext cx="320666" cy="438730"/>
      </dsp:txXfrm>
    </dsp:sp>
    <dsp:sp modelId="{EB04748D-B53D-460A-8292-4586598463E0}">
      <dsp:nvSpPr>
        <dsp:cNvPr id="0" name=""/>
        <dsp:cNvSpPr/>
      </dsp:nvSpPr>
      <dsp:spPr>
        <a:xfrm>
          <a:off x="4300627" y="3714948"/>
          <a:ext cx="583030" cy="58303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431809" y="3714948"/>
        <a:ext cx="320666" cy="438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3E1C5-1CDF-40C3-83F6-4CBCCA506B2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6FA4C-9F03-4A2E-932B-4DE15D764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8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2EAE948-DDC8-4C85-82B9-B0E8138EB424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0032EE0-95C2-40E4-85B3-74F5A30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2EE0-95C2-40E4-85B3-74F5A30F0C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9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1CD4-7914-4877-BDB5-703D2090963D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1D7-0AA8-4AAF-821A-CB22CB277E06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4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4CA-3674-45FD-B73C-43C7B7BDB25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6619-7788-4B47-B8C0-3BAA69C893F7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3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057-CB0A-4321-B080-F708D63CDE2F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AC2-9560-4BBE-880B-9E515DC613A9}" type="datetime1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DEB-98C3-4B41-AF0C-D723D05C2577}" type="datetime1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92C17A62-FEBF-4821-9D46-D8A7E8DDD33B}" type="datetime1">
              <a:rPr lang="en-US" smtClean="0"/>
              <a:t>12/6/2018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Do not distribute; work 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AAFC-3560-4726-934A-C6628D64A758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E986-4F5A-47C6-85D2-2928CC4D6C02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3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E330-CD30-44D1-B9A8-0D09BE865811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131C-5BC1-43D4-9955-E44DAB8F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uact=8&amp;ved=0ahUKEwjm6cmx55LSAhUBZyYKHdCRA0cQjRwIBw&amp;url=http://www.dw.com/en/nato-mulls-fortifying-eastern-europe-to-deter-russia/a-19230950&amp;psig=AFQjCNEgMATjP6PvszYqVJUlhZROcu9ZVA&amp;ust=148727230676888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j3jt7VvKjQAhULj1QKHYUWDsIQjRwIBw&amp;url=http://www.globalmeatnews.com/Industry-Markets/Pork-import-ban-to-remain-for-Baltic-States-and-Poland&amp;v6u=https://s-v6exp1-ds.metric.gstatic.com/gen_204?ip%3D130.154.3.250%26ts%3D1479134271466312%26auth%3D2ha2ua2sg4oajk43idhl2sfom3euotmy%26rndm%3D0.9763019516128562&amp;v6s=2&amp;v6t=33459&amp;bvm=bv.138493631,d.cGw&amp;psig=AFQjCNGPireg1Z5fNh_VQnwghVMlaaVBuw&amp;ust=147922067141028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ahUKEwjKzuKEw63QAhVI5iYKHXoABpwQjRwIBw&amp;url=http://thelede.blogs.nytimes.com/2010/11/23/a-line-in-the-sea-divides-the-two-koreas/&amp;bvm=bv.139138859,d.eWE&amp;psig=AFQjCNEt2Vvm33v-fO6om9BAYMS45sMNVg&amp;ust=14793942043567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ahUKEwi5gJek6p_UAhVMPhQKHduSARIQjRwIBw&amp;url=http://www.npr.org/sections/thetwo-way/2015/06/13/414239149/to-counter-russia-u-s-mulling-tanks-heavy-guns-for-eastern-europe&amp;psig=AFQjCNHGJWUvNawW9JCiVQCLxs8tg-2pWA&amp;ust=149651584033619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url?sa=i&amp;rct=j&amp;q=&amp;esrc=s&amp;source=images&amp;cd=&amp;cad=rja&amp;uact=8&amp;ved=0ahUKEwjInZGH65_UAhXBbxQKHdRECCAQjRwIBw&amp;url=http://www.al-monitor.com/pulse/originals/2013/05/us-russia-diplomacy-syria-kerry.html&amp;psig=AFQjCNGYOAHna0QhZJEAi6yr6RB_Xc8vkQ&amp;ust=1496516086767790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google.com/url?sa=i&amp;rct=j&amp;q=&amp;esrc=s&amp;source=images&amp;cd=&amp;cad=rja&amp;uact=8&amp;ved=0ahUKEwjWmcXm6p_UAhVFxxQKHR_UCyEQjRwIBw&amp;url=https://en.wikipedia.org/wiki/North_Atlantic_Council&amp;psig=AFQjCNGTFG4DMqEMzN_yT55VgKxqZDxJ7A&amp;ust=149651601018070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86715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5240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WHAT DETERS AND WHY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42C7-80FA-4BD3-9338-80857566248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0332-E510-4931-A952-970F83D88B2F}" type="datetime1">
              <a:rPr lang="en-US" smtClean="0"/>
              <a:t>12/6/2018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667000"/>
            <a:ext cx="292866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Assessing Requirements for Effective Deterrence</a:t>
            </a:r>
          </a:p>
          <a:p>
            <a:endParaRPr lang="en-US" sz="3200" b="1" dirty="0"/>
          </a:p>
          <a:p>
            <a:r>
              <a:rPr lang="en-US" sz="2400" dirty="0"/>
              <a:t>Michael J. Mazarr</a:t>
            </a:r>
          </a:p>
          <a:p>
            <a:endParaRPr lang="en-US" sz="3200" dirty="0"/>
          </a:p>
        </p:txBody>
      </p:sp>
      <p:pic>
        <p:nvPicPr>
          <p:cNvPr id="7" name="Picture 2" descr="Image result for Baltic Russia deterrence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47" t="-9654" r="25336" b="16883"/>
          <a:stretch/>
        </p:blipFill>
        <p:spPr bwMode="auto">
          <a:xfrm>
            <a:off x="2286000" y="2057399"/>
            <a:ext cx="6325963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59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/>
              <a:t>Interim Conclusions:  General 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dirty="0"/>
              <a:t>It’s all about aggressor perceptions:  Aim is not to create an objective situation, but to shape beliefs in the minds of the potential aggressor</a:t>
            </a:r>
          </a:p>
          <a:p>
            <a:pPr lvl="1"/>
            <a:r>
              <a:rPr lang="en-US" sz="1600" dirty="0"/>
              <a:t>Aggression often normative rather than rationalistic calculation</a:t>
            </a:r>
          </a:p>
          <a:p>
            <a:pPr lvl="1"/>
            <a:r>
              <a:rPr lang="en-US" sz="1600" dirty="0"/>
              <a:t>Motivations very complex, encompass many variables, military and non-military</a:t>
            </a:r>
          </a:p>
          <a:p>
            <a:pPr lvl="1"/>
            <a:r>
              <a:rPr lang="en-US" sz="1600" dirty="0"/>
              <a:t>Road to war decision often messy, indirect, emergent rather than binary choice</a:t>
            </a:r>
          </a:p>
          <a:p>
            <a:r>
              <a:rPr lang="en-US" sz="2000" dirty="0"/>
              <a:t>Opportunism less common than desperation, perceived loss</a:t>
            </a:r>
          </a:p>
          <a:p>
            <a:r>
              <a:rPr lang="en-US" sz="2000" dirty="0"/>
              <a:t>Clarity, consistency of messaging absolutely essential; half-way commitments to allies risk being misperceived</a:t>
            </a:r>
          </a:p>
          <a:p>
            <a:r>
              <a:rPr lang="en-US" sz="2000" dirty="0"/>
              <a:t>The importance of the principle of “firm but flexible”:  Leaving an adversary no way out doesn’t sustain deterrence</a:t>
            </a:r>
          </a:p>
          <a:p>
            <a:r>
              <a:rPr lang="en-US" sz="2000" dirty="0"/>
              <a:t>No recorded cases of deterrence failure when risk of nuclear escalation was in the forefront of the crisis</a:t>
            </a:r>
          </a:p>
          <a:p>
            <a:r>
              <a:rPr lang="en-US" sz="2000" dirty="0"/>
              <a:t>Local force objective should be to make it “messy enough” to deprive easy, quick, isolated win; challenge is how to measure this threshold</a:t>
            </a:r>
          </a:p>
          <a:p>
            <a:r>
              <a:rPr lang="en-US" sz="2000" dirty="0"/>
              <a:t>Deterring aggressive ally </a:t>
            </a:r>
            <a:r>
              <a:rPr lang="en-US" sz="2000" i="1" dirty="0"/>
              <a:t>and</a:t>
            </a:r>
            <a:r>
              <a:rPr lang="en-US" sz="2000" dirty="0"/>
              <a:t> opposing major power at the same time is extremely difficult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Status of Deterrence:  Baltics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0" y="499452"/>
          <a:ext cx="9144000" cy="6358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840636350"/>
                    </a:ext>
                  </a:extLst>
                </a:gridCol>
              </a:tblGrid>
              <a:tr h="267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47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How Motivated Is the  Potential Aggressor?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400" b="0" dirty="0">
                          <a:effectLst/>
                        </a:rPr>
                        <a:t>General level of dissatisfaction with status quo and determination to create a new strategic situation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r>
                        <a:rPr lang="en-US" sz="1400" b="0" dirty="0">
                          <a:effectLst/>
                        </a:rPr>
                        <a:t>Degree of fear that the strategic situation is about to turn against them in decisive ways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3.   Level of national interest involved in specific territory of concern</a:t>
                      </a:r>
                      <a:endParaRPr lang="en-US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59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   Urgent</a:t>
                      </a:r>
                      <a:r>
                        <a:rPr lang="en-US" sz="14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sense of desperation, need to act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7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402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 the Defender Clear and Explicit Regarding What it Sought to Prevent and What Actions It Would Take  in Response?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400" b="0" dirty="0">
                          <a:effectLst/>
                        </a:rPr>
                        <a:t>Precision and consistency in the type of aggression the United States seeks to prevent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4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r>
                        <a:rPr lang="en-US" sz="1400" b="0" dirty="0">
                          <a:effectLst/>
                        </a:rPr>
                        <a:t>Clarity and consistency in the actions that will be taken in the event of aggression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3"/>
                      </a:pPr>
                      <a:r>
                        <a:rPr lang="en-US" sz="1400" b="0" dirty="0">
                          <a:effectLst/>
                        </a:rPr>
                        <a:t>Forceful communication of messages to outside audiences, esp. aggressor(s)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3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4.    Timely response to warning with clarification of interests, threats</a:t>
                      </a:r>
                      <a:endParaRPr lang="en-US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97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402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Did the Aggressor View the Defender’s Threats as   Credible and Intimidating?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400" b="0" dirty="0">
                          <a:effectLst/>
                        </a:rPr>
                        <a:t>Actual and perceived strength of the local military capability to deny the presumed objectives of the aggression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r>
                        <a:rPr lang="en-US" sz="1400" b="0" dirty="0">
                          <a:effectLst/>
                        </a:rPr>
                        <a:t>Degree of automaticity of U.S. response, including escalation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6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3"/>
                      </a:pPr>
                      <a:r>
                        <a:rPr lang="en-US" sz="1400" b="0" dirty="0">
                          <a:effectLst/>
                        </a:rPr>
                        <a:t>Actual and perceived credibility of political commitment to fulfill threats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3"/>
                      </a:pPr>
                      <a:endParaRPr lang="en-US" sz="1600" b="0" dirty="0">
                        <a:effectLst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9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 startAt="4"/>
                      </a:pPr>
                      <a:r>
                        <a:rPr lang="en-US" sz="1400" b="0" dirty="0">
                          <a:effectLst/>
                        </a:rPr>
                        <a:t>Degree of national interests engaged in allied or partner state to be protected by deterrent threats</a:t>
                      </a: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/>
              <a:t>Summary:  Status of Deterrence in Baltics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Majority of deterrent variables are healthy</a:t>
            </a:r>
          </a:p>
          <a:p>
            <a:r>
              <a:rPr lang="en-US" sz="2400" dirty="0"/>
              <a:t>Especially strong in two priority areas highlighted by analysis</a:t>
            </a:r>
          </a:p>
          <a:p>
            <a:pPr lvl="1"/>
            <a:r>
              <a:rPr lang="en-US" sz="2000" dirty="0"/>
              <a:t>Aggressor motivations and clarity of promises</a:t>
            </a:r>
          </a:p>
          <a:p>
            <a:r>
              <a:rPr lang="en-US" sz="2400" dirty="0"/>
              <a:t>Current status vulnerable to sudden shifts in Russian perception of strategic situation</a:t>
            </a:r>
          </a:p>
          <a:p>
            <a:r>
              <a:rPr lang="en-US" sz="2400" dirty="0"/>
              <a:t>Main area of shortfall is balance of local capabilities</a:t>
            </a:r>
          </a:p>
          <a:p>
            <a:pPr lvl="1"/>
            <a:r>
              <a:rPr lang="en-US" sz="2000" dirty="0"/>
              <a:t>But in addressing that, NATO must be careful not to over-correct and worsen Russian threat perceptions</a:t>
            </a:r>
          </a:p>
          <a:p>
            <a:r>
              <a:rPr lang="en-US" sz="2400" dirty="0"/>
              <a:t>Multiple avenues available to reinforce deterrence</a:t>
            </a:r>
          </a:p>
          <a:p>
            <a:r>
              <a:rPr lang="en-US" sz="2400" dirty="0"/>
              <a:t>Major constraint:  Very difficult to take new steps to address Russian security interests before Ukraine is resolved</a:t>
            </a:r>
          </a:p>
          <a:p>
            <a:pPr lvl="1"/>
            <a:r>
              <a:rPr lang="en-US" sz="2000" dirty="0"/>
              <a:t>Route to improved deterrence runs through Ukraine accord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Actions to Enhance Deterrence, Dissuasion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Short-term consultations, confidence building measures with Russia (understanding constraints b/o Ukraine)</a:t>
            </a:r>
          </a:p>
          <a:p>
            <a:pPr lvl="1"/>
            <a:r>
              <a:rPr lang="en-US" sz="2000" dirty="0"/>
              <a:t>Caution with deployments of most provocative systems</a:t>
            </a:r>
          </a:p>
          <a:p>
            <a:pPr lvl="1"/>
            <a:r>
              <a:rPr lang="en-US" sz="2000" dirty="0"/>
              <a:t>Partial Ukraine solution allowing relaxing tensions would have major value</a:t>
            </a:r>
          </a:p>
          <a:p>
            <a:pPr lvl="1"/>
            <a:r>
              <a:rPr lang="en-US" sz="2000" dirty="0"/>
              <a:t>Emphasize lack of aggressive intent, willingness to reduce tensions</a:t>
            </a:r>
          </a:p>
          <a:p>
            <a:r>
              <a:rPr lang="en-US" sz="2400" dirty="0"/>
              <a:t>Continual public emphasis of U.S. commitment</a:t>
            </a:r>
          </a:p>
          <a:p>
            <a:pPr lvl="1"/>
            <a:r>
              <a:rPr lang="en-US" sz="2000" dirty="0"/>
              <a:t>Reaffirmation of ongoing contingency planning</a:t>
            </a:r>
          </a:p>
          <a:p>
            <a:pPr lvl="1"/>
            <a:r>
              <a:rPr lang="en-US" sz="2000" dirty="0"/>
              <a:t>Visits by senior officials, legislative branch</a:t>
            </a:r>
          </a:p>
          <a:p>
            <a:pPr lvl="1"/>
            <a:r>
              <a:rPr lang="en-US" sz="2000" dirty="0"/>
              <a:t>Direct reminders to Putin and senior Russian officials</a:t>
            </a:r>
          </a:p>
          <a:p>
            <a:r>
              <a:rPr lang="en-US" sz="2400" dirty="0"/>
              <a:t>Strengthen other U.S. interests in Baltics (investments)</a:t>
            </a:r>
          </a:p>
          <a:p>
            <a:r>
              <a:rPr lang="en-US" sz="2400" dirty="0"/>
              <a:t>Regular exercises, train and advise missions</a:t>
            </a:r>
          </a:p>
          <a:p>
            <a:r>
              <a:rPr lang="en-US" sz="2400" dirty="0"/>
              <a:t>Steps to close key U.S. Army capability gaps for war in Europe; modest additional heavy force units to Europe</a:t>
            </a:r>
          </a:p>
          <a:p>
            <a:r>
              <a:rPr lang="en-US" sz="2400" dirty="0"/>
              <a:t>Steps to indicate immediate theater-wide response to local aggression (planning, ROE); deny potential for fait accompli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7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062" y="2750833"/>
            <a:ext cx="386715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7F48-28BA-45E2-AAD2-1378DD6CF95C}" type="datetime1">
              <a:rPr lang="en-US" smtClean="0"/>
              <a:t>12/6/2018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7135"/>
            <a:ext cx="8229600" cy="754062"/>
          </a:xfrm>
        </p:spPr>
        <p:txBody>
          <a:bodyPr>
            <a:normAutofit/>
          </a:bodyPr>
          <a:lstStyle/>
          <a:p>
            <a:r>
              <a:rPr lang="en-US" sz="3200" b="1" dirty="0"/>
              <a:t>The Challenge:  Rethinking Deterrence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68523"/>
            <a:ext cx="4038600" cy="4000500"/>
          </a:xfrm>
        </p:spPr>
        <p:txBody>
          <a:bodyPr>
            <a:normAutofit/>
          </a:bodyPr>
          <a:lstStyle/>
          <a:p>
            <a:r>
              <a:rPr lang="en-US" sz="2400" b="0" dirty="0"/>
              <a:t>Growing pressure from Russia, China, DPRK</a:t>
            </a:r>
          </a:p>
          <a:p>
            <a:r>
              <a:rPr lang="en-US" sz="2400" b="0" dirty="0"/>
              <a:t>Thinking on deterrence stale, recommendations not linked to empirical evidence</a:t>
            </a:r>
          </a:p>
          <a:p>
            <a:r>
              <a:rPr lang="en-US" sz="2400" b="0" dirty="0"/>
              <a:t>Focus:  Conventional inter-state aggression</a:t>
            </a:r>
          </a:p>
          <a:p>
            <a:r>
              <a:rPr lang="en-US" sz="2400" b="0" dirty="0"/>
              <a:t>Review existing research, conduct new case studies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DE30-8022-4339-83CE-8A9F8126F2F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12/6/2018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C7084-90D4-45B0-BD76-D3A36361F35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26" name="Picture 2" descr="Image result for Baltics Russi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74" y="1244850"/>
            <a:ext cx="4228102" cy="237744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North Korea provocations northern limit lin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3" y="3837836"/>
            <a:ext cx="4228102" cy="2377440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49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/>
              <a:t>Study Question and Research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33500"/>
            <a:ext cx="2209800" cy="3086100"/>
          </a:xfrm>
          <a:ln w="19050">
            <a:noFill/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Conduct an analysis of fundamental deterrence theory and its potential applications to </a:t>
            </a:r>
            <a:r>
              <a:rPr lang="en-US" sz="1800" b="1" dirty="0"/>
              <a:t>challenges of inter-state aggression</a:t>
            </a:r>
            <a:r>
              <a:rPr lang="en-US" sz="1800" dirty="0"/>
              <a:t>, including a specific case study of deterring Russian aggression in Europe.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057-CB0A-4321-B080-F708D63CDE2F}" type="datetime1">
              <a:rPr lang="en-US" smtClean="0"/>
              <a:t>12/6/2018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2522717"/>
              </p:ext>
            </p:extLst>
          </p:nvPr>
        </p:nvGraphicFramePr>
        <p:xfrm>
          <a:off x="2514600" y="1095555"/>
          <a:ext cx="5181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4724399"/>
            <a:ext cx="2971800" cy="164660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u="sng" dirty="0"/>
              <a:t>Products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 of deterrence theory and fundamentals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Framework for assessing health of deterrence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Assessment of Baltics</a:t>
            </a:r>
          </a:p>
        </p:txBody>
      </p:sp>
    </p:spTree>
    <p:extLst>
      <p:ext uri="{BB962C8B-B14F-4D97-AF65-F5344CB8AC3E}">
        <p14:creationId xmlns:p14="http://schemas.microsoft.com/office/powerpoint/2010/main" val="46922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 Evaluation of Framework:  Quantitative Analysis and Case Studies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3657600" cy="274320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790536" y="1352996"/>
            <a:ext cx="3962400" cy="192360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u="sng" dirty="0"/>
              <a:t>Post-1945 Data Set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Developed list of all post-1945 cases of extended &amp; central deterrence (41 cases)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Code each case with 6 or 7 variables drawn from categories in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Assess broad results, trends, correlations (</a:t>
            </a:r>
            <a:r>
              <a:rPr lang="en-US" sz="1600" i="1" dirty="0"/>
              <a:t>no regression analysis</a:t>
            </a:r>
            <a:r>
              <a:rPr lang="en-US" sz="1600" dirty="0"/>
              <a:t>)</a:t>
            </a:r>
          </a:p>
        </p:txBody>
      </p:sp>
      <p:cxnSp>
        <p:nvCxnSpPr>
          <p:cNvPr id="10" name="Elbow Connector 9"/>
          <p:cNvCxnSpPr>
            <a:stCxn id="7" idx="3"/>
            <a:endCxn id="8" idx="1"/>
          </p:cNvCxnSpPr>
          <p:nvPr/>
        </p:nvCxnSpPr>
        <p:spPr>
          <a:xfrm flipV="1">
            <a:off x="3810000" y="2314798"/>
            <a:ext cx="980536" cy="96180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4913" y="3429000"/>
            <a:ext cx="3962400" cy="150810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u="sng" dirty="0"/>
              <a:t>Case Study Tests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Apply framework to 4 major case studies (Iraq 1990, West Berlin in Cold War, Georgia 2008, Nordic region in Cold War)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Validate, adjust variables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5105400"/>
            <a:ext cx="3962400" cy="127727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u="sng" dirty="0"/>
              <a:t>Russia-Baltics Application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Russian views of deterrence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Assessment of deterrent strength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Recommendations for bolstering</a:t>
            </a:r>
          </a:p>
        </p:txBody>
      </p:sp>
      <p:cxnSp>
        <p:nvCxnSpPr>
          <p:cNvPr id="15" name="Elbow Connector 14"/>
          <p:cNvCxnSpPr>
            <a:stCxn id="7" idx="3"/>
            <a:endCxn id="11" idx="1"/>
          </p:cNvCxnSpPr>
          <p:nvPr/>
        </p:nvCxnSpPr>
        <p:spPr>
          <a:xfrm>
            <a:off x="3810000" y="3276600"/>
            <a:ext cx="994913" cy="90645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13" idx="1"/>
          </p:cNvCxnSpPr>
          <p:nvPr/>
        </p:nvCxnSpPr>
        <p:spPr>
          <a:xfrm rot="16200000" flipH="1">
            <a:off x="2119082" y="4510318"/>
            <a:ext cx="1095837" cy="1371600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1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Elbow Connector 18"/>
          <p:cNvCxnSpPr>
            <a:stCxn id="17" idx="2"/>
            <a:endCxn id="20" idx="0"/>
          </p:cNvCxnSpPr>
          <p:nvPr/>
        </p:nvCxnSpPr>
        <p:spPr>
          <a:xfrm rot="5400000">
            <a:off x="4442487" y="1310613"/>
            <a:ext cx="754327" cy="5448300"/>
          </a:xfrm>
          <a:prstGeom prst="bentConnector3">
            <a:avLst>
              <a:gd name="adj1" fmla="val 6944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/>
              <a:t>Defining Deterrence … and Dissuasion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DEB-98C3-4B41-AF0C-D723D05C2577}" type="datetime1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5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533400" y="3581400"/>
            <a:ext cx="7924800" cy="609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701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Narrowest Concept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37015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Broadest Concept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838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Military threats</a:t>
            </a:r>
            <a:r>
              <a:rPr lang="en-US" dirty="0"/>
              <a:t>, usually to prevent or discourage a state from undertaking military aggression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2300" y="838199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Military and non-military threats </a:t>
            </a:r>
            <a:r>
              <a:rPr lang="en-US" dirty="0"/>
              <a:t>to prevent or discourage a state from taking unwanted actions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0" y="838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Threats and inducements </a:t>
            </a:r>
            <a:r>
              <a:rPr lang="en-US" dirty="0"/>
              <a:t>to reduce the perceived need for and prospects for success in an unwanted action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971800" y="838198"/>
            <a:ext cx="0" cy="2743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26347" y="838200"/>
            <a:ext cx="0" cy="274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U.S. tanks in Europ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0" b="8984"/>
          <a:stretch/>
        </p:blipFill>
        <p:spPr bwMode="auto">
          <a:xfrm>
            <a:off x="447926" y="2133602"/>
            <a:ext cx="2075947" cy="1239327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ATO Counci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2133602"/>
            <a:ext cx="2381250" cy="1314451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.S.-Russia diplomacy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638" y="2133602"/>
            <a:ext cx="2376324" cy="1371600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81000" y="4411927"/>
            <a:ext cx="3429000" cy="193899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Proposed study definition:</a:t>
            </a:r>
          </a:p>
          <a:p>
            <a:pPr algn="ctr"/>
            <a:r>
              <a:rPr lang="en-US" sz="2000" b="1" dirty="0"/>
              <a:t>The use of military or non-military deployments, threats and assurances to avoid the recourse to aggression by the target state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06766" y="4365760"/>
            <a:ext cx="464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Rationale for the broader approach: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Decisions for war are about far more than vulnerabilities or opportunities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Narrow concept will not provide decision makers with effective framework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Threats alone provoke as often as they deter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Puts focus on aggressor perceptions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0" y="838200"/>
            <a:ext cx="2895600" cy="2819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/>
              <a:t>Key Variables Governing Success of Deterrence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208826"/>
              </p:ext>
            </p:extLst>
          </p:nvPr>
        </p:nvGraphicFramePr>
        <p:xfrm>
          <a:off x="0" y="914400"/>
          <a:ext cx="9144000" cy="5897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721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How Motivated Is the  Potential Aggressor?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600" b="0" dirty="0">
                          <a:effectLst/>
                        </a:rPr>
                        <a:t>General level of dissatisfaction with status quo and determination to create a new strategic situation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r>
                        <a:rPr lang="en-US" sz="1600" b="0" dirty="0">
                          <a:effectLst/>
                        </a:rPr>
                        <a:t>Degree of fear that the strategic situation is about to turn against them in decisive ways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3.   Level of national interest involved in specific territory of concern</a:t>
                      </a:r>
                      <a:endParaRPr lang="en-US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721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   Urgent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sense of desperation, need to act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6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721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 the Defender Clear and Explicit Regarding What it Sought to Prevent and What Actions It Would Take  in Response?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600" b="0" dirty="0">
                          <a:effectLst/>
                        </a:rPr>
                        <a:t>Precision and consistency in the type of aggression the United States seeks to prevent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r>
                        <a:rPr lang="en-US" sz="1600" b="0" dirty="0">
                          <a:effectLst/>
                        </a:rPr>
                        <a:t>Clarity and consistency in the actions that will be taken in the event of aggression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3"/>
                      </a:pPr>
                      <a:r>
                        <a:rPr lang="en-US" sz="1600" b="0" dirty="0">
                          <a:effectLst/>
                        </a:rPr>
                        <a:t>Forceful communication of these messages to outside audiences, especially potential aggressor(s)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4.    Timely response to warning with clarification of interests, threats</a:t>
                      </a:r>
                      <a:endParaRPr lang="en-US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0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869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Did the Aggressor View the Defender’s Threats as   Credible and Intimidating?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600" b="0" dirty="0">
                          <a:effectLst/>
                        </a:rPr>
                        <a:t>Actual and perceived strength of the local military capability to deny the presumed objectives of the aggression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2"/>
                      </a:pPr>
                      <a:r>
                        <a:rPr lang="en-US" sz="1600" b="0" dirty="0">
                          <a:effectLst/>
                        </a:rPr>
                        <a:t>Degree of automaticity of U.S. response, including escalation to larger conflict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3"/>
                      </a:pPr>
                      <a:r>
                        <a:rPr lang="en-US" sz="1600" b="0" dirty="0">
                          <a:effectLst/>
                        </a:rPr>
                        <a:t>Degree of actual and perceived credibility of political commitment to fulfill deterrent threats</a:t>
                      </a: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4.    Degree of national interests engaged in state to be protected</a:t>
                      </a:r>
                      <a:endParaRPr lang="en-US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475" marR="1947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6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5" y="27305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Fundamental Deterrence Relationship</a:t>
            </a:r>
            <a:br>
              <a:rPr lang="en-US" sz="3200" b="1" dirty="0"/>
            </a:br>
            <a:r>
              <a:rPr lang="en-US" sz="2400" i="1" dirty="0"/>
              <a:t>A dialogue between a clear and credible threat and the intensity of an aggressor’s perceived need to act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DEB-98C3-4B41-AF0C-D723D05C2577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7</a:t>
            </a:fld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1140125" y="3657600"/>
            <a:ext cx="7010400" cy="13716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rot="10800000">
            <a:off x="1140125" y="1676400"/>
            <a:ext cx="7010400" cy="13716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7086599" y="2667000"/>
            <a:ext cx="5334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35625" y="2482334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Motivation of Aggressor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17774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Perception of strategic situation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6483" y="17774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Sense of urgency, need to 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07074" y="3853933"/>
            <a:ext cx="2427617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Clarity and Credibility of Deterrent Message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0882" y="4572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Interests at stake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99294" y="4572000"/>
            <a:ext cx="2098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Local balance of forces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59235" y="4343399"/>
            <a:ext cx="207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Clarity and consistency of messaging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14800" y="3200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43409" y="5334000"/>
            <a:ext cx="7077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Importance of firm-but-flexible stance that rules out opportunistic aggression while finding ways to address potential aggressor’s vital interests, needs to avoid fear-based aggression</a:t>
            </a:r>
          </a:p>
        </p:txBody>
      </p:sp>
      <p:cxnSp>
        <p:nvCxnSpPr>
          <p:cNvPr id="21" name="Elbow Connector 20"/>
          <p:cNvCxnSpPr>
            <a:stCxn id="18" idx="1"/>
            <a:endCxn id="19" idx="1"/>
          </p:cNvCxnSpPr>
          <p:nvPr/>
        </p:nvCxnSpPr>
        <p:spPr>
          <a:xfrm rot="10800000" flipV="1">
            <a:off x="843410" y="3352799"/>
            <a:ext cx="3271391" cy="2442865"/>
          </a:xfrm>
          <a:prstGeom prst="bentConnector3">
            <a:avLst>
              <a:gd name="adj1" fmla="val 10698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828800" y="2819400"/>
            <a:ext cx="5334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55025" y="1900535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Interests at stake</a:t>
            </a:r>
          </a:p>
        </p:txBody>
      </p:sp>
    </p:spTree>
    <p:extLst>
      <p:ext uri="{BB962C8B-B14F-4D97-AF65-F5344CB8AC3E}">
        <p14:creationId xmlns:p14="http://schemas.microsoft.com/office/powerpoint/2010/main" val="225726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53" y="113994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/>
              <a:t>Quantitative Evaluation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905000"/>
          <a:ext cx="8879843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9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How Motivated Was the Aggressor?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How Clear Was the U.S.?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What Degree of U.S. Interests?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Did the Adversary Believe U.S. Would Respond?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What Was the Local Balance of Forces?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Cases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of Successful Deterrence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U.S. / allied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Ambiguous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Adversary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400" b="1" dirty="0"/>
                        <a:t>Cases of Failed</a:t>
                      </a:r>
                      <a:r>
                        <a:rPr lang="en-US" sz="1400" b="1" baseline="0" dirty="0"/>
                        <a:t> Deterrence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U.S. / allied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Ambiguous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Adversary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 not distribute; work in progress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4453" y="7620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Analysis of 41 post-1945 cases where the United States used either military or economic signals or threats to try to deter an armed attack on itself or the territory of a target state—allies or non-allies.  Success equates to “no attack,” but identifying success cases is complicated by aggressor motivations:  If they never intended to attack, deterrence didn’t “succeed.”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334000" y="1905000"/>
            <a:ext cx="0" cy="426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2800" y="1905000"/>
            <a:ext cx="0" cy="426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905000"/>
          <a:ext cx="8879843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9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How Motivated Was the Aggressor?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How Clear Was the U.S.?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What Degree of U.S. Interests?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Did the Adversary Believe U.S. Would Respond?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What Was the Local Balance of Forces?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Cases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of Successful Deterrence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U.S. / allied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Ambiguous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Adversary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z="1400" b="1" dirty="0"/>
                        <a:t>Cases of Failed</a:t>
                      </a:r>
                      <a:r>
                        <a:rPr lang="en-US" sz="1400" b="1" baseline="0" dirty="0"/>
                        <a:t> Deterrence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U.S. / allied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Ambiguous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Adversary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310-9F23-4DD9-A108-2E276B0BA3EF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131C-5BC1-43D4-9955-E44DAB8F342F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3072376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38%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283" y="189781"/>
            <a:ext cx="8153400" cy="164660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i="1" dirty="0"/>
              <a:t>Critical Emergent Relationships and General Lessons: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Aggressor motivation is the essential starting point of failed deterrence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Clarity and consistency of deterrent message are surest route to effective deterrence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Degree of interests at stake speaks for itself and has important messaging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favorable local military balance is associated with success but not necessary to it, and not as important as other variables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1645" y="3058750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81%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75031" y="3071624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81%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5000" y="4876800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82%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71645" y="5486400"/>
            <a:ext cx="685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100%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73%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26083" y="3778990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53400" y="4876800"/>
            <a:ext cx="609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76400" y="2971800"/>
            <a:ext cx="1295400" cy="2340977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7162800" y="1905000"/>
            <a:ext cx="0" cy="426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1905000"/>
            <a:ext cx="0" cy="426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162800" y="3505199"/>
            <a:ext cx="1828800" cy="1807577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267200" y="2971799"/>
            <a:ext cx="1066800" cy="3200399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19168" y="2971800"/>
            <a:ext cx="995632" cy="3200399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45079" y="3528204"/>
            <a:ext cx="1117121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Aggressor motives are decisive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24841" y="3948267"/>
            <a:ext cx="1265208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Clear U.S. commitments succeed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72100" y="2869168"/>
            <a:ext cx="1117121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Strong interests are critical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121" y="5347900"/>
            <a:ext cx="1752600" cy="954107"/>
          </a:xfrm>
          <a:prstGeom prst="rect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Clear U.S. local advantage deters—but deterrence succeeds without it</a:t>
            </a:r>
          </a:p>
        </p:txBody>
      </p:sp>
    </p:spTree>
    <p:extLst>
      <p:ext uri="{BB962C8B-B14F-4D97-AF65-F5344CB8AC3E}">
        <p14:creationId xmlns:p14="http://schemas.microsoft.com/office/powerpoint/2010/main" val="303244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4729</TotalTime>
  <Words>1671</Words>
  <Application>Microsoft Office PowerPoint</Application>
  <PresentationFormat>On-screen Show (4:3)</PresentationFormat>
  <Paragraphs>288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PowerPoint Presentation</vt:lpstr>
      <vt:lpstr>The Challenge:  Rethinking Deterrence</vt:lpstr>
      <vt:lpstr>Study Question and Research Components</vt:lpstr>
      <vt:lpstr> Evaluation of Framework:  Quantitative Analysis and Case Studies</vt:lpstr>
      <vt:lpstr>Defining Deterrence … and Dissuasion</vt:lpstr>
      <vt:lpstr>Key Variables Governing Success of Deterrence</vt:lpstr>
      <vt:lpstr>Fundamental Deterrence Relationship A dialogue between a clear and credible threat and the intensity of an aggressor’s perceived need to act</vt:lpstr>
      <vt:lpstr>Quantitative Evaluation</vt:lpstr>
      <vt:lpstr>PowerPoint Presentation</vt:lpstr>
      <vt:lpstr>Interim Conclusions:  General Insights</vt:lpstr>
      <vt:lpstr>Status of Deterrence:  Baltics</vt:lpstr>
      <vt:lpstr>Summary:  Status of Deterrence in Baltics</vt:lpstr>
      <vt:lpstr>Actions to Enhance Deterrence, Dissuasion</vt:lpstr>
      <vt:lpstr>PowerPoint Presentation</vt:lpstr>
    </vt:vector>
  </TitlesOfParts>
  <Company>RAND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Korean Nuclear Futures  IPR with Mr. Rodney Laszlo December 14, 2015</dc:title>
  <dc:creator>RAND Authorized User</dc:creator>
  <cp:lastModifiedBy>Mazarr, Michael</cp:lastModifiedBy>
  <cp:revision>384</cp:revision>
  <cp:lastPrinted>2017-10-04T15:30:36Z</cp:lastPrinted>
  <dcterms:created xsi:type="dcterms:W3CDTF">2015-12-04T22:04:16Z</dcterms:created>
  <dcterms:modified xsi:type="dcterms:W3CDTF">2018-12-06T14:27:03Z</dcterms:modified>
</cp:coreProperties>
</file>