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32"/>
  </p:notesMasterIdLst>
  <p:handoutMasterIdLst>
    <p:handoutMasterId r:id="rId33"/>
  </p:handoutMasterIdLst>
  <p:sldIdLst>
    <p:sldId id="279" r:id="rId5"/>
    <p:sldId id="329" r:id="rId6"/>
    <p:sldId id="387" r:id="rId7"/>
    <p:sldId id="328" r:id="rId8"/>
    <p:sldId id="364" r:id="rId9"/>
    <p:sldId id="390" r:id="rId10"/>
    <p:sldId id="377" r:id="rId11"/>
    <p:sldId id="378" r:id="rId12"/>
    <p:sldId id="380" r:id="rId13"/>
    <p:sldId id="381" r:id="rId14"/>
    <p:sldId id="361" r:id="rId15"/>
    <p:sldId id="382" r:id="rId16"/>
    <p:sldId id="363" r:id="rId17"/>
    <p:sldId id="362" r:id="rId18"/>
    <p:sldId id="383" r:id="rId19"/>
    <p:sldId id="352" r:id="rId20"/>
    <p:sldId id="384" r:id="rId21"/>
    <p:sldId id="366" r:id="rId22"/>
    <p:sldId id="371" r:id="rId23"/>
    <p:sldId id="365" r:id="rId24"/>
    <p:sldId id="369" r:id="rId25"/>
    <p:sldId id="370" r:id="rId26"/>
    <p:sldId id="357" r:id="rId27"/>
    <p:sldId id="373" r:id="rId28"/>
    <p:sldId id="391" r:id="rId29"/>
    <p:sldId id="392" r:id="rId30"/>
    <p:sldId id="374" r:id="rId31"/>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0">
          <p15:clr>
            <a:srgbClr val="A4A3A4"/>
          </p15:clr>
        </p15:guide>
        <p15:guide id="2" orient="horz" pos="545">
          <p15:clr>
            <a:srgbClr val="A4A3A4"/>
          </p15:clr>
        </p15:guide>
        <p15:guide id="3" pos="287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0D8E8"/>
    <a:srgbClr val="4F81BD"/>
    <a:srgbClr val="FFFF74"/>
    <a:srgbClr val="FFD146"/>
    <a:srgbClr val="CF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2" autoAdjust="0"/>
    <p:restoredTop sz="83645" autoAdjust="0"/>
  </p:normalViewPr>
  <p:slideViewPr>
    <p:cSldViewPr snapToGrid="0" snapToObjects="1">
      <p:cViewPr varScale="1">
        <p:scale>
          <a:sx n="92" d="100"/>
          <a:sy n="92" d="100"/>
        </p:scale>
        <p:origin x="1666" y="72"/>
      </p:cViewPr>
      <p:guideLst>
        <p:guide orient="horz" pos="1950"/>
        <p:guide orient="horz" pos="545"/>
        <p:guide pos="2879"/>
      </p:guideLst>
    </p:cSldViewPr>
  </p:slideViewPr>
  <p:outlineViewPr>
    <p:cViewPr>
      <p:scale>
        <a:sx n="33" d="100"/>
        <a:sy n="33" d="100"/>
      </p:scale>
      <p:origin x="0" y="-19176"/>
    </p:cViewPr>
  </p:outlineViewPr>
  <p:notesTextViewPr>
    <p:cViewPr>
      <p:scale>
        <a:sx n="100" d="100"/>
        <a:sy n="100" d="100"/>
      </p:scale>
      <p:origin x="0" y="0"/>
    </p:cViewPr>
  </p:notesTextViewPr>
  <p:sorterViewPr>
    <p:cViewPr varScale="1">
      <p:scale>
        <a:sx n="1" d="1"/>
        <a:sy n="1" d="1"/>
      </p:scale>
      <p:origin x="0" y="-4133"/>
    </p:cViewPr>
  </p:sorterViewPr>
  <p:notesViewPr>
    <p:cSldViewPr snapToGrid="0" snapToObjects="1">
      <p:cViewPr varScale="1">
        <p:scale>
          <a:sx n="64" d="100"/>
          <a:sy n="64" d="100"/>
        </p:scale>
        <p:origin x="2405"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38A63-4C4A-C246-A35A-2C5182A048F4}" type="doc">
      <dgm:prSet loTypeId="urn:microsoft.com/office/officeart/2005/8/layout/pList2" loCatId="" qsTypeId="urn:microsoft.com/office/officeart/2005/8/quickstyle/simple2" qsCatId="simple" csTypeId="urn:microsoft.com/office/officeart/2005/8/colors/accent1_2" csCatId="accent1" phldr="1"/>
      <dgm:spPr/>
    </dgm:pt>
    <dgm:pt modelId="{1F7C027C-B2F6-0A46-A4F1-E561CB958727}">
      <dgm:prSet phldrT="[Text]" custT="1"/>
      <dgm:spPr/>
      <dgm:t>
        <a:bodyPr/>
        <a:lstStyle/>
        <a:p>
          <a:r>
            <a:rPr lang="en-US" sz="1800" dirty="0"/>
            <a:t>How could we deter escalatory action in space across a diverse set of actors?</a:t>
          </a:r>
        </a:p>
      </dgm:t>
    </dgm:pt>
    <dgm:pt modelId="{0EC40AA8-5920-A74D-8992-74CCE3A8D8DE}" type="parTrans" cxnId="{F73FEAA2-26F1-B74C-9183-C446FCDFF1DE}">
      <dgm:prSet/>
      <dgm:spPr/>
      <dgm:t>
        <a:bodyPr/>
        <a:lstStyle/>
        <a:p>
          <a:endParaRPr lang="en-US"/>
        </a:p>
      </dgm:t>
    </dgm:pt>
    <dgm:pt modelId="{A688A97A-67A8-F548-B72E-6B91D0AC1FD8}" type="sibTrans" cxnId="{F73FEAA2-26F1-B74C-9183-C446FCDFF1DE}">
      <dgm:prSet/>
      <dgm:spPr/>
      <dgm:t>
        <a:bodyPr/>
        <a:lstStyle/>
        <a:p>
          <a:endParaRPr lang="en-US"/>
        </a:p>
      </dgm:t>
    </dgm:pt>
    <dgm:pt modelId="{6C6A96DE-7606-544E-BB6D-76BF237406F1}">
      <dgm:prSet phldrT="[Text]" custT="1"/>
      <dgm:spPr/>
      <dgm:t>
        <a:bodyPr/>
        <a:lstStyle/>
        <a:p>
          <a:r>
            <a:rPr lang="en-US" sz="1800" dirty="0"/>
            <a:t>How could current technology investments impact the outcome of a future conflict?</a:t>
          </a:r>
        </a:p>
      </dgm:t>
    </dgm:pt>
    <dgm:pt modelId="{8D706AF0-8AAA-4C4B-931D-593987AC9170}" type="parTrans" cxnId="{A1AF3344-B749-2B43-8488-BEFB355835F7}">
      <dgm:prSet/>
      <dgm:spPr/>
      <dgm:t>
        <a:bodyPr/>
        <a:lstStyle/>
        <a:p>
          <a:endParaRPr lang="en-US"/>
        </a:p>
      </dgm:t>
    </dgm:pt>
    <dgm:pt modelId="{4BE72DD9-9E4A-CF4E-BB4D-2437AB553C0A}" type="sibTrans" cxnId="{A1AF3344-B749-2B43-8488-BEFB355835F7}">
      <dgm:prSet/>
      <dgm:spPr/>
      <dgm:t>
        <a:bodyPr/>
        <a:lstStyle/>
        <a:p>
          <a:endParaRPr lang="en-US"/>
        </a:p>
      </dgm:t>
    </dgm:pt>
    <dgm:pt modelId="{B36BC261-7B90-3648-9469-B05C7C954BE0}">
      <dgm:prSet phldrT="[Text]" custT="1"/>
      <dgm:spPr/>
      <dgm:t>
        <a:bodyPr/>
        <a:lstStyle/>
        <a:p>
          <a:r>
            <a:rPr lang="en-US" sz="1800" dirty="0"/>
            <a:t>Could messaging and deception be used to achieve objectives in space?</a:t>
          </a:r>
        </a:p>
      </dgm:t>
    </dgm:pt>
    <dgm:pt modelId="{945B6DD6-C001-0B47-A457-2329C1C37D4A}" type="parTrans" cxnId="{4BDD8D9E-9F98-CB4F-8744-0C98DCAA45A0}">
      <dgm:prSet/>
      <dgm:spPr/>
      <dgm:t>
        <a:bodyPr/>
        <a:lstStyle/>
        <a:p>
          <a:endParaRPr lang="en-US"/>
        </a:p>
      </dgm:t>
    </dgm:pt>
    <dgm:pt modelId="{DD67D437-A748-0D46-9415-4DDC6ADC7C82}" type="sibTrans" cxnId="{4BDD8D9E-9F98-CB4F-8744-0C98DCAA45A0}">
      <dgm:prSet/>
      <dgm:spPr/>
      <dgm:t>
        <a:bodyPr/>
        <a:lstStyle/>
        <a:p>
          <a:endParaRPr lang="en-US"/>
        </a:p>
      </dgm:t>
    </dgm:pt>
    <dgm:pt modelId="{42BA55C7-BC05-D949-B7FB-8379EF1CB893}" type="pres">
      <dgm:prSet presAssocID="{68D38A63-4C4A-C246-A35A-2C5182A048F4}" presName="Name0" presStyleCnt="0">
        <dgm:presLayoutVars>
          <dgm:dir/>
          <dgm:resizeHandles val="exact"/>
        </dgm:presLayoutVars>
      </dgm:prSet>
      <dgm:spPr/>
    </dgm:pt>
    <dgm:pt modelId="{1201DE01-B0B5-A540-8CC9-2D744B77AB00}" type="pres">
      <dgm:prSet presAssocID="{68D38A63-4C4A-C246-A35A-2C5182A048F4}" presName="bkgdShp" presStyleLbl="alignAccFollowNode1" presStyleIdx="0" presStyleCnt="1" custScaleY="102994"/>
      <dgm:spPr/>
    </dgm:pt>
    <dgm:pt modelId="{275DCAB6-F884-C84D-9A36-DB1D992AA0C3}" type="pres">
      <dgm:prSet presAssocID="{68D38A63-4C4A-C246-A35A-2C5182A048F4}" presName="linComp" presStyleCnt="0"/>
      <dgm:spPr/>
    </dgm:pt>
    <dgm:pt modelId="{0E73CCE3-A932-1C40-A813-F6EF3BB27A0C}" type="pres">
      <dgm:prSet presAssocID="{1F7C027C-B2F6-0A46-A4F1-E561CB958727}" presName="compNode" presStyleCnt="0"/>
      <dgm:spPr/>
    </dgm:pt>
    <dgm:pt modelId="{BF41BB1D-7A59-DF44-BC05-A38C9BEFB0F1}" type="pres">
      <dgm:prSet presAssocID="{1F7C027C-B2F6-0A46-A4F1-E561CB958727}" presName="node" presStyleLbl="node1" presStyleIdx="0" presStyleCnt="3" custScaleY="98877" custLinFactNeighborX="1236" custLinFactNeighborY="9232">
        <dgm:presLayoutVars>
          <dgm:bulletEnabled val="1"/>
        </dgm:presLayoutVars>
      </dgm:prSet>
      <dgm:spPr/>
    </dgm:pt>
    <dgm:pt modelId="{535E24A3-59DC-DC4F-92B4-7490E657F887}" type="pres">
      <dgm:prSet presAssocID="{1F7C027C-B2F6-0A46-A4F1-E561CB958727}" presName="invisiNode" presStyleLbl="node1" presStyleIdx="0" presStyleCnt="3"/>
      <dgm:spPr/>
    </dgm:pt>
    <dgm:pt modelId="{20BFCF83-2CFB-4B4A-B5BF-DD90C14EDF73}" type="pres">
      <dgm:prSet presAssocID="{1F7C027C-B2F6-0A46-A4F1-E561CB958727}" presName="imagNode" presStyleLbl="fgImgPlace1" presStyleIdx="0" presStyleCnt="3" custScaleY="141998" custLinFactNeighborY="3665"/>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82A78C1-4C75-2C40-9E39-5D2C38473DD0}" type="pres">
      <dgm:prSet presAssocID="{A688A97A-67A8-F548-B72E-6B91D0AC1FD8}" presName="sibTrans" presStyleLbl="sibTrans2D1" presStyleIdx="0" presStyleCnt="0"/>
      <dgm:spPr/>
    </dgm:pt>
    <dgm:pt modelId="{B948C51D-5CE6-474F-9E19-74F9D5441FFF}" type="pres">
      <dgm:prSet presAssocID="{6C6A96DE-7606-544E-BB6D-76BF237406F1}" presName="compNode" presStyleCnt="0"/>
      <dgm:spPr/>
    </dgm:pt>
    <dgm:pt modelId="{D53B6961-0911-9148-8426-9353E3A280E8}" type="pres">
      <dgm:prSet presAssocID="{6C6A96DE-7606-544E-BB6D-76BF237406F1}" presName="node" presStyleLbl="node1" presStyleIdx="1" presStyleCnt="3" custScaleY="98877" custLinFactNeighborX="1236" custLinFactNeighborY="9355">
        <dgm:presLayoutVars>
          <dgm:bulletEnabled val="1"/>
        </dgm:presLayoutVars>
      </dgm:prSet>
      <dgm:spPr/>
    </dgm:pt>
    <dgm:pt modelId="{713B2C13-ED83-9E43-B3A5-ED80A0747C92}" type="pres">
      <dgm:prSet presAssocID="{6C6A96DE-7606-544E-BB6D-76BF237406F1}" presName="invisiNode" presStyleLbl="node1" presStyleIdx="1" presStyleCnt="3"/>
      <dgm:spPr/>
    </dgm:pt>
    <dgm:pt modelId="{BE931436-B59A-374D-9E67-3842E4B5FB83}" type="pres">
      <dgm:prSet presAssocID="{6C6A96DE-7606-544E-BB6D-76BF237406F1}" presName="imagNode" presStyleLbl="fgImgPlace1" presStyleIdx="1" presStyleCnt="3" custScaleY="137416" custLinFactNeighborY="3665"/>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pt>
    <dgm:pt modelId="{D3B85A58-28D4-AC48-9444-4DB56E8755CF}" type="pres">
      <dgm:prSet presAssocID="{4BE72DD9-9E4A-CF4E-BB4D-2437AB553C0A}" presName="sibTrans" presStyleLbl="sibTrans2D1" presStyleIdx="0" presStyleCnt="0"/>
      <dgm:spPr/>
    </dgm:pt>
    <dgm:pt modelId="{DC5B77FD-6DD2-194F-AD60-C9E075A6B324}" type="pres">
      <dgm:prSet presAssocID="{B36BC261-7B90-3648-9469-B05C7C954BE0}" presName="compNode" presStyleCnt="0"/>
      <dgm:spPr/>
    </dgm:pt>
    <dgm:pt modelId="{AA4A2FE6-CCD4-B849-82A4-B17B6BB79B42}" type="pres">
      <dgm:prSet presAssocID="{B36BC261-7B90-3648-9469-B05C7C954BE0}" presName="node" presStyleLbl="node1" presStyleIdx="2" presStyleCnt="3" custScaleY="98877" custLinFactNeighborX="1236" custLinFactNeighborY="9355">
        <dgm:presLayoutVars>
          <dgm:bulletEnabled val="1"/>
        </dgm:presLayoutVars>
      </dgm:prSet>
      <dgm:spPr/>
    </dgm:pt>
    <dgm:pt modelId="{F783C1E9-4C2A-8547-B564-5393B1ECB0A8}" type="pres">
      <dgm:prSet presAssocID="{B36BC261-7B90-3648-9469-B05C7C954BE0}" presName="invisiNode" presStyleLbl="node1" presStyleIdx="2" presStyleCnt="3"/>
      <dgm:spPr/>
    </dgm:pt>
    <dgm:pt modelId="{041F5F8E-80C7-5E48-B881-48981D33DD6A}" type="pres">
      <dgm:prSet presAssocID="{B36BC261-7B90-3648-9469-B05C7C954BE0}" presName="imagNode" presStyleLbl="fgImgPlace1" presStyleIdx="2" presStyleCnt="3" custScaleY="137416" custLinFactNeighborY="3665"/>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Lst>
  <dgm:cxnLst>
    <dgm:cxn modelId="{D6B7A139-6038-C841-81D1-2C2E50B3EFDE}" type="presOf" srcId="{6C6A96DE-7606-544E-BB6D-76BF237406F1}" destId="{D53B6961-0911-9148-8426-9353E3A280E8}" srcOrd="0" destOrd="0" presId="urn:microsoft.com/office/officeart/2005/8/layout/pList2"/>
    <dgm:cxn modelId="{74E5DE3F-EE64-1942-8D49-04D7E3875F46}" type="presOf" srcId="{68D38A63-4C4A-C246-A35A-2C5182A048F4}" destId="{42BA55C7-BC05-D949-B7FB-8379EF1CB893}" srcOrd="0" destOrd="0" presId="urn:microsoft.com/office/officeart/2005/8/layout/pList2"/>
    <dgm:cxn modelId="{A1AF3344-B749-2B43-8488-BEFB355835F7}" srcId="{68D38A63-4C4A-C246-A35A-2C5182A048F4}" destId="{6C6A96DE-7606-544E-BB6D-76BF237406F1}" srcOrd="1" destOrd="0" parTransId="{8D706AF0-8AAA-4C4B-931D-593987AC9170}" sibTransId="{4BE72DD9-9E4A-CF4E-BB4D-2437AB553C0A}"/>
    <dgm:cxn modelId="{42DEE96F-E446-F840-B6E8-42D36B386473}" type="presOf" srcId="{A688A97A-67A8-F548-B72E-6B91D0AC1FD8}" destId="{182A78C1-4C75-2C40-9E39-5D2C38473DD0}" srcOrd="0" destOrd="0" presId="urn:microsoft.com/office/officeart/2005/8/layout/pList2"/>
    <dgm:cxn modelId="{AF696894-10CA-CA47-998F-1FD463B54F49}" type="presOf" srcId="{1F7C027C-B2F6-0A46-A4F1-E561CB958727}" destId="{BF41BB1D-7A59-DF44-BC05-A38C9BEFB0F1}" srcOrd="0" destOrd="0" presId="urn:microsoft.com/office/officeart/2005/8/layout/pList2"/>
    <dgm:cxn modelId="{632DB09C-A02B-3547-A46B-DC3A36F90F65}" type="presOf" srcId="{B36BC261-7B90-3648-9469-B05C7C954BE0}" destId="{AA4A2FE6-CCD4-B849-82A4-B17B6BB79B42}" srcOrd="0" destOrd="0" presId="urn:microsoft.com/office/officeart/2005/8/layout/pList2"/>
    <dgm:cxn modelId="{4BDD8D9E-9F98-CB4F-8744-0C98DCAA45A0}" srcId="{68D38A63-4C4A-C246-A35A-2C5182A048F4}" destId="{B36BC261-7B90-3648-9469-B05C7C954BE0}" srcOrd="2" destOrd="0" parTransId="{945B6DD6-C001-0B47-A457-2329C1C37D4A}" sibTransId="{DD67D437-A748-0D46-9415-4DDC6ADC7C82}"/>
    <dgm:cxn modelId="{F73FEAA2-26F1-B74C-9183-C446FCDFF1DE}" srcId="{68D38A63-4C4A-C246-A35A-2C5182A048F4}" destId="{1F7C027C-B2F6-0A46-A4F1-E561CB958727}" srcOrd="0" destOrd="0" parTransId="{0EC40AA8-5920-A74D-8992-74CCE3A8D8DE}" sibTransId="{A688A97A-67A8-F548-B72E-6B91D0AC1FD8}"/>
    <dgm:cxn modelId="{81AED3B0-C162-A445-A187-FA8F60244784}" type="presOf" srcId="{4BE72DD9-9E4A-CF4E-BB4D-2437AB553C0A}" destId="{D3B85A58-28D4-AC48-9444-4DB56E8755CF}" srcOrd="0" destOrd="0" presId="urn:microsoft.com/office/officeart/2005/8/layout/pList2"/>
    <dgm:cxn modelId="{6579C270-1A1D-5F4B-92DC-EFCC15206C14}" type="presParOf" srcId="{42BA55C7-BC05-D949-B7FB-8379EF1CB893}" destId="{1201DE01-B0B5-A540-8CC9-2D744B77AB00}" srcOrd="0" destOrd="0" presId="urn:microsoft.com/office/officeart/2005/8/layout/pList2"/>
    <dgm:cxn modelId="{E965F62B-3871-6745-B3B3-604D38EDC53C}" type="presParOf" srcId="{42BA55C7-BC05-D949-B7FB-8379EF1CB893}" destId="{275DCAB6-F884-C84D-9A36-DB1D992AA0C3}" srcOrd="1" destOrd="0" presId="urn:microsoft.com/office/officeart/2005/8/layout/pList2"/>
    <dgm:cxn modelId="{66EBC98C-6269-EE4B-A8A1-D145A64D363A}" type="presParOf" srcId="{275DCAB6-F884-C84D-9A36-DB1D992AA0C3}" destId="{0E73CCE3-A932-1C40-A813-F6EF3BB27A0C}" srcOrd="0" destOrd="0" presId="urn:microsoft.com/office/officeart/2005/8/layout/pList2"/>
    <dgm:cxn modelId="{9AA046D9-D2AE-1B4E-8CB2-C6BD3E92D980}" type="presParOf" srcId="{0E73CCE3-A932-1C40-A813-F6EF3BB27A0C}" destId="{BF41BB1D-7A59-DF44-BC05-A38C9BEFB0F1}" srcOrd="0" destOrd="0" presId="urn:microsoft.com/office/officeart/2005/8/layout/pList2"/>
    <dgm:cxn modelId="{5EA12F4B-A39B-0C47-B7D3-DD26B38B5826}" type="presParOf" srcId="{0E73CCE3-A932-1C40-A813-F6EF3BB27A0C}" destId="{535E24A3-59DC-DC4F-92B4-7490E657F887}" srcOrd="1" destOrd="0" presId="urn:microsoft.com/office/officeart/2005/8/layout/pList2"/>
    <dgm:cxn modelId="{3AA24541-5A84-9640-A0C3-1DCBEA58F8D9}" type="presParOf" srcId="{0E73CCE3-A932-1C40-A813-F6EF3BB27A0C}" destId="{20BFCF83-2CFB-4B4A-B5BF-DD90C14EDF73}" srcOrd="2" destOrd="0" presId="urn:microsoft.com/office/officeart/2005/8/layout/pList2"/>
    <dgm:cxn modelId="{5457E4CC-B49E-F449-BE94-F9EAACF6205F}" type="presParOf" srcId="{275DCAB6-F884-C84D-9A36-DB1D992AA0C3}" destId="{182A78C1-4C75-2C40-9E39-5D2C38473DD0}" srcOrd="1" destOrd="0" presId="urn:microsoft.com/office/officeart/2005/8/layout/pList2"/>
    <dgm:cxn modelId="{49FD8ECE-3678-4E46-9B2F-FCBC77FF142D}" type="presParOf" srcId="{275DCAB6-F884-C84D-9A36-DB1D992AA0C3}" destId="{B948C51D-5CE6-474F-9E19-74F9D5441FFF}" srcOrd="2" destOrd="0" presId="urn:microsoft.com/office/officeart/2005/8/layout/pList2"/>
    <dgm:cxn modelId="{3B4FB5CB-3E44-0E4E-BEAE-C31894BF897E}" type="presParOf" srcId="{B948C51D-5CE6-474F-9E19-74F9D5441FFF}" destId="{D53B6961-0911-9148-8426-9353E3A280E8}" srcOrd="0" destOrd="0" presId="urn:microsoft.com/office/officeart/2005/8/layout/pList2"/>
    <dgm:cxn modelId="{C4605F2E-E1E8-CD42-9147-51F3A827314B}" type="presParOf" srcId="{B948C51D-5CE6-474F-9E19-74F9D5441FFF}" destId="{713B2C13-ED83-9E43-B3A5-ED80A0747C92}" srcOrd="1" destOrd="0" presId="urn:microsoft.com/office/officeart/2005/8/layout/pList2"/>
    <dgm:cxn modelId="{ED7BC4B5-E73A-B848-8E14-3AFE9848F9CE}" type="presParOf" srcId="{B948C51D-5CE6-474F-9E19-74F9D5441FFF}" destId="{BE931436-B59A-374D-9E67-3842E4B5FB83}" srcOrd="2" destOrd="0" presId="urn:microsoft.com/office/officeart/2005/8/layout/pList2"/>
    <dgm:cxn modelId="{232AC8F1-EEF7-C44B-9EE9-668DE925F67C}" type="presParOf" srcId="{275DCAB6-F884-C84D-9A36-DB1D992AA0C3}" destId="{D3B85A58-28D4-AC48-9444-4DB56E8755CF}" srcOrd="3" destOrd="0" presId="urn:microsoft.com/office/officeart/2005/8/layout/pList2"/>
    <dgm:cxn modelId="{3B079AC5-642C-094F-A151-455109875C3B}" type="presParOf" srcId="{275DCAB6-F884-C84D-9A36-DB1D992AA0C3}" destId="{DC5B77FD-6DD2-194F-AD60-C9E075A6B324}" srcOrd="4" destOrd="0" presId="urn:microsoft.com/office/officeart/2005/8/layout/pList2"/>
    <dgm:cxn modelId="{CF173BE3-F33A-0E49-9263-72A17EAFA169}" type="presParOf" srcId="{DC5B77FD-6DD2-194F-AD60-C9E075A6B324}" destId="{AA4A2FE6-CCD4-B849-82A4-B17B6BB79B42}" srcOrd="0" destOrd="0" presId="urn:microsoft.com/office/officeart/2005/8/layout/pList2"/>
    <dgm:cxn modelId="{ED7B223A-C048-AD42-96E6-DB79AEB4EB29}" type="presParOf" srcId="{DC5B77FD-6DD2-194F-AD60-C9E075A6B324}" destId="{F783C1E9-4C2A-8547-B564-5393B1ECB0A8}" srcOrd="1" destOrd="0" presId="urn:microsoft.com/office/officeart/2005/8/layout/pList2"/>
    <dgm:cxn modelId="{74F4D393-B59F-F84D-B1EC-A230C7BAE28B}" type="presParOf" srcId="{DC5B77FD-6DD2-194F-AD60-C9E075A6B324}" destId="{041F5F8E-80C7-5E48-B881-48981D33DD6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1DE01-B0B5-A540-8CC9-2D744B77AB00}">
      <dsp:nvSpPr>
        <dsp:cNvPr id="0" name=""/>
        <dsp:cNvSpPr/>
      </dsp:nvSpPr>
      <dsp:spPr>
        <a:xfrm>
          <a:off x="0" y="-18242"/>
          <a:ext cx="8229600" cy="171837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FCF83-2CFB-4B4A-B5BF-DD90C14EDF73}">
      <dsp:nvSpPr>
        <dsp:cNvPr id="0" name=""/>
        <dsp:cNvSpPr/>
      </dsp:nvSpPr>
      <dsp:spPr>
        <a:xfrm>
          <a:off x="246887" y="40065"/>
          <a:ext cx="2417445" cy="17373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F41BB1D-7A59-DF44-BC05-A38C9BEFB0F1}">
      <dsp:nvSpPr>
        <dsp:cNvPr id="0" name=""/>
        <dsp:cNvSpPr/>
      </dsp:nvSpPr>
      <dsp:spPr>
        <a:xfrm rot="10800000">
          <a:off x="276767" y="1709565"/>
          <a:ext cx="2417445" cy="2016283"/>
        </a:xfrm>
        <a:prstGeom prst="round2SameRect">
          <a:avLst>
            <a:gd name="adj1" fmla="val 10500"/>
            <a:gd name="adj2" fmla="val 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How could we deter escalatory action in space across a diverse set of actors?</a:t>
          </a:r>
        </a:p>
      </dsp:txBody>
      <dsp:txXfrm rot="10800000">
        <a:off x="338775" y="1709565"/>
        <a:ext cx="2293429" cy="1954275"/>
      </dsp:txXfrm>
    </dsp:sp>
    <dsp:sp modelId="{BE931436-B59A-374D-9E67-3842E4B5FB83}">
      <dsp:nvSpPr>
        <dsp:cNvPr id="0" name=""/>
        <dsp:cNvSpPr/>
      </dsp:nvSpPr>
      <dsp:spPr>
        <a:xfrm>
          <a:off x="2906077" y="54081"/>
          <a:ext cx="2417445" cy="168129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53B6961-0911-9148-8426-9353E3A280E8}">
      <dsp:nvSpPr>
        <dsp:cNvPr id="0" name=""/>
        <dsp:cNvSpPr/>
      </dsp:nvSpPr>
      <dsp:spPr>
        <a:xfrm rot="10800000">
          <a:off x="2935957" y="1695550"/>
          <a:ext cx="2417445" cy="2016283"/>
        </a:xfrm>
        <a:prstGeom prst="round2SameRect">
          <a:avLst>
            <a:gd name="adj1" fmla="val 10500"/>
            <a:gd name="adj2" fmla="val 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How could current technology investments impact the outcome of a future conflict?</a:t>
          </a:r>
        </a:p>
      </dsp:txBody>
      <dsp:txXfrm rot="10800000">
        <a:off x="2997965" y="1695550"/>
        <a:ext cx="2293429" cy="1954275"/>
      </dsp:txXfrm>
    </dsp:sp>
    <dsp:sp modelId="{041F5F8E-80C7-5E48-B881-48981D33DD6A}">
      <dsp:nvSpPr>
        <dsp:cNvPr id="0" name=""/>
        <dsp:cNvSpPr/>
      </dsp:nvSpPr>
      <dsp:spPr>
        <a:xfrm>
          <a:off x="5565267" y="54081"/>
          <a:ext cx="2417445" cy="168129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A4A2FE6-CCD4-B849-82A4-B17B6BB79B42}">
      <dsp:nvSpPr>
        <dsp:cNvPr id="0" name=""/>
        <dsp:cNvSpPr/>
      </dsp:nvSpPr>
      <dsp:spPr>
        <a:xfrm rot="10800000">
          <a:off x="5595146" y="1695550"/>
          <a:ext cx="2417445" cy="2016283"/>
        </a:xfrm>
        <a:prstGeom prst="round2SameRect">
          <a:avLst>
            <a:gd name="adj1" fmla="val 10500"/>
            <a:gd name="adj2" fmla="val 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Could messaging and deception be used to achieve objectives in space?</a:t>
          </a:r>
        </a:p>
      </dsp:txBody>
      <dsp:txXfrm rot="10800000">
        <a:off x="5657154" y="1695550"/>
        <a:ext cx="2293429" cy="195427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latin typeface="Franklin Gothic Book"/>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432EAA6-6605-E24A-B6F1-875F3DFD6C90}" type="datetimeFigureOut">
              <a:rPr lang="en-US" smtClean="0">
                <a:latin typeface="Franklin Gothic Book"/>
              </a:rPr>
              <a:t>3/4/2019</a:t>
            </a:fld>
            <a:endParaRPr lang="en-US" dirty="0">
              <a:latin typeface="Franklin Gothic Book"/>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latin typeface="Franklin Gothic Book"/>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1793CC0-49A3-5143-92B7-D6E6F07DD514}" type="slidenum">
              <a:rPr lang="en-US" smtClean="0">
                <a:latin typeface="Franklin Gothic Book"/>
              </a:rPr>
              <a:t>‹#›</a:t>
            </a:fld>
            <a:endParaRPr lang="en-US" dirty="0">
              <a:latin typeface="Franklin Gothic Book"/>
            </a:endParaRPr>
          </a:p>
        </p:txBody>
      </p:sp>
    </p:spTree>
    <p:extLst>
      <p:ext uri="{BB962C8B-B14F-4D97-AF65-F5344CB8AC3E}">
        <p14:creationId xmlns:p14="http://schemas.microsoft.com/office/powerpoint/2010/main" val="1701913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Franklin Gothic Book"/>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Franklin Gothic Book"/>
              </a:defRPr>
            </a:lvl1pPr>
          </a:lstStyle>
          <a:p>
            <a:fld id="{6ED4E2B3-6C4F-7149-A27E-CF9D03751AB5}" type="datetimeFigureOut">
              <a:rPr lang="en-US" smtClean="0"/>
              <a:pPr/>
              <a:t>3/4/2019</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Franklin Gothic Book"/>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Franklin Gothic Book"/>
              </a:defRPr>
            </a:lvl1pPr>
          </a:lstStyle>
          <a:p>
            <a:fld id="{54536CA0-A20F-2644-BDEF-FE899B2BD1C5}" type="slidenum">
              <a:rPr lang="en-US" smtClean="0"/>
              <a:pPr/>
              <a:t>‹#›</a:t>
            </a:fld>
            <a:endParaRPr lang="en-US" dirty="0"/>
          </a:p>
        </p:txBody>
      </p:sp>
    </p:spTree>
    <p:extLst>
      <p:ext uri="{BB962C8B-B14F-4D97-AF65-F5344CB8AC3E}">
        <p14:creationId xmlns:p14="http://schemas.microsoft.com/office/powerpoint/2010/main" val="33392497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Franklin Gothic Book"/>
        <a:ea typeface="+mn-ea"/>
        <a:cs typeface="+mn-cs"/>
      </a:defRPr>
    </a:lvl1pPr>
    <a:lvl2pPr marL="457200" algn="l" defTabSz="457200" rtl="0" eaLnBrk="1" latinLnBrk="0" hangingPunct="1">
      <a:defRPr sz="1600" kern="1200">
        <a:solidFill>
          <a:schemeClr val="tx1"/>
        </a:solidFill>
        <a:latin typeface="Franklin Gothic Book"/>
        <a:ea typeface="+mn-ea"/>
        <a:cs typeface="+mn-cs"/>
      </a:defRPr>
    </a:lvl2pPr>
    <a:lvl3pPr marL="914400" algn="l" defTabSz="457200" rtl="0" eaLnBrk="1" latinLnBrk="0" hangingPunct="1">
      <a:defRPr sz="1600" kern="1200">
        <a:solidFill>
          <a:schemeClr val="tx1"/>
        </a:solidFill>
        <a:latin typeface="Franklin Gothic Book"/>
        <a:ea typeface="+mn-ea"/>
        <a:cs typeface="+mn-cs"/>
      </a:defRPr>
    </a:lvl3pPr>
    <a:lvl4pPr marL="1371600" algn="l" defTabSz="457200" rtl="0" eaLnBrk="1" latinLnBrk="0" hangingPunct="1">
      <a:defRPr sz="1600" kern="1200">
        <a:solidFill>
          <a:schemeClr val="tx1"/>
        </a:solidFill>
        <a:latin typeface="Franklin Gothic Book"/>
        <a:ea typeface="+mn-ea"/>
        <a:cs typeface="+mn-cs"/>
      </a:defRPr>
    </a:lvl4pPr>
    <a:lvl5pPr marL="1828800" algn="l" defTabSz="457200" rtl="0" eaLnBrk="1" latinLnBrk="0" hangingPunct="1">
      <a:defRPr sz="2000" kern="1200">
        <a:solidFill>
          <a:schemeClr val="tx1"/>
        </a:solidFill>
        <a:latin typeface="Franklin Gothic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1</a:t>
            </a:fld>
            <a:endParaRPr lang="en-US" dirty="0"/>
          </a:p>
        </p:txBody>
      </p:sp>
    </p:spTree>
    <p:extLst>
      <p:ext uri="{BB962C8B-B14F-4D97-AF65-F5344CB8AC3E}">
        <p14:creationId xmlns:p14="http://schemas.microsoft.com/office/powerpoint/2010/main" val="35341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p:sp>
        <p:nvSpPr>
          <p:cNvPr id="3" name="Notes Placeholder 2"/>
          <p:cNvSpPr>
            <a:spLocks noGrp="1"/>
          </p:cNvSpPr>
          <p:nvPr>
            <p:ph type="body" idx="1"/>
          </p:nvPr>
        </p:nvSpPr>
        <p:spPr/>
        <p:txBody>
          <a:bodyPr/>
          <a:lstStyle/>
          <a:p>
            <a:pPr defTabSz="466618">
              <a:defRPr/>
            </a:pPr>
            <a:endParaRPr lang="en-US" baseline="0" dirty="0"/>
          </a:p>
        </p:txBody>
      </p:sp>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54536CA0-A20F-2644-BDEF-FE899B2BD1C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2759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11</a:t>
            </a:fld>
            <a:endParaRPr lang="en-US" dirty="0"/>
          </a:p>
        </p:txBody>
      </p:sp>
    </p:spTree>
    <p:extLst>
      <p:ext uri="{BB962C8B-B14F-4D97-AF65-F5344CB8AC3E}">
        <p14:creationId xmlns:p14="http://schemas.microsoft.com/office/powerpoint/2010/main" val="205150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sz="900" dirty="0"/>
              </a:p>
            </p:txBody>
          </p:sp>
        </mc:Choice>
        <mc:Fallback xmlns="">
          <p:sp>
            <p:nvSpPr>
              <p:cNvPr id="3" name="Notes Placeholder 2"/>
              <p:cNvSpPr>
                <a:spLocks noGrp="1"/>
              </p:cNvSpPr>
              <p:nvPr>
                <p:ph type="body" idx="1"/>
              </p:nvPr>
            </p:nvSpPr>
            <p:spPr/>
            <p:txBody>
              <a:bodyPr/>
              <a:lstStyle/>
              <a:p>
                <a:r>
                  <a:rPr lang="en-US" sz="700" kern="1200" dirty="0" smtClean="0">
                    <a:solidFill>
                      <a:schemeClr val="tx1"/>
                    </a:solidFill>
                    <a:effectLst/>
                    <a:latin typeface="Franklin Gothic Book"/>
                    <a:ea typeface="+mn-ea"/>
                    <a:cs typeface="+mn-cs"/>
                  </a:rPr>
                  <a:t>Unfortunately, it quickly became clear that the complexity of the game made solving any except the simplest of game models an extremely time-consuming task. In fact, a model with each player having three constellations of assets and three weapon types  was started on August 4, 2016 and is still running as of June4, 2017, having evaluated more than 9.4 trillion possible combinations of moves in a search for the optimal combination.  </a:t>
                </a:r>
              </a:p>
              <a:p>
                <a:r>
                  <a:rPr lang="en-US" sz="700" kern="1200" dirty="0" smtClean="0">
                    <a:solidFill>
                      <a:schemeClr val="tx1"/>
                    </a:solidFill>
                    <a:effectLst/>
                    <a:latin typeface="Franklin Gothic Book"/>
                    <a:ea typeface="+mn-ea"/>
                    <a:cs typeface="+mn-cs"/>
                  </a:rPr>
                  <a:t>(U) Sacrificing strict optimality for insight, we then implemented an “anytime branch-and-price algorithm.”  Such an algorithm can solve for near-optimal solutions quickly and over time will arrive at an optimal solution. </a:t>
                </a:r>
              </a:p>
              <a:p>
                <a:pPr marL="0" indent="0">
                  <a:buFont typeface="Arial" panose="020B0604020202020204" pitchFamily="34" charset="0"/>
                  <a:buNone/>
                </a:pPr>
                <a:endParaRPr lang="en-US" sz="700" kern="1200" dirty="0" smtClean="0">
                  <a:solidFill>
                    <a:schemeClr val="tx1"/>
                  </a:solidFill>
                  <a:effectLst/>
                  <a:latin typeface="Franklin Gothic Book"/>
                  <a:ea typeface="+mn-ea"/>
                  <a:cs typeface="+mn-cs"/>
                </a:endParaRPr>
              </a:p>
              <a:p>
                <a:pPr marL="0" indent="0">
                  <a:buFont typeface="Arial" panose="020B0604020202020204" pitchFamily="34" charset="0"/>
                  <a:buNone/>
                </a:pPr>
                <a:r>
                  <a:rPr lang="en-US" sz="700" kern="1200" dirty="0" smtClean="0">
                    <a:solidFill>
                      <a:schemeClr val="tx1"/>
                    </a:solidFill>
                    <a:effectLst/>
                    <a:latin typeface="Franklin Gothic Book"/>
                    <a:ea typeface="+mn-ea"/>
                    <a:cs typeface="+mn-cs"/>
                  </a:rPr>
                  <a:t>The objective functions just described are written from the point of view of a rational player or the policymaker who is scoring the game. Since </a:t>
                </a:r>
                <a:r>
                  <a:rPr lang="en-US" sz="700" kern="1200" dirty="0">
                    <a:solidFill>
                      <a:schemeClr val="tx1"/>
                    </a:solidFill>
                    <a:effectLst/>
                    <a:latin typeface="Franklin Gothic Book"/>
                    <a:ea typeface="+mn-ea"/>
                    <a:cs typeface="+mn-cs"/>
                  </a:rPr>
                  <a:t>our research objective is to determine how optimal strategies change based on the mindset of the players under prospect theory, we modified the objective functions to use prospect curves (</a:t>
                </a:r>
                <a:r>
                  <a:rPr lang="en-US" sz="700" i="0" kern="1200">
                    <a:solidFill>
                      <a:schemeClr val="tx1"/>
                    </a:solidFill>
                    <a:effectLst/>
                    <a:latin typeface="Franklin Gothic Book"/>
                    <a:ea typeface="+mn-ea"/>
                    <a:cs typeface="+mn-cs"/>
                  </a:rPr>
                  <a:t>𝒫(𝑥)</a:t>
                </a:r>
                <a:r>
                  <a:rPr lang="en-US" sz="700" kern="1200" dirty="0">
                    <a:solidFill>
                      <a:schemeClr val="tx1"/>
                    </a:solidFill>
                    <a:effectLst/>
                    <a:latin typeface="Franklin Gothic Book"/>
                    <a:ea typeface="+mn-ea"/>
                    <a:cs typeface="+mn-cs"/>
                  </a:rPr>
                  <a:t>) to value the difference of M, SII and P versus the player’s reference point</a:t>
                </a:r>
                <a:r>
                  <a:rPr lang="en-US" dirty="0">
                    <a:effectLst/>
                  </a:rPr>
                  <a:t> </a:t>
                </a:r>
                <a:endParaRPr lang="en-US" baseline="0" dirty="0" smtClean="0"/>
              </a:p>
            </p:txBody>
          </p:sp>
        </mc:Fallback>
      </mc:AlternateContent>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54536CA0-A20F-2644-BDEF-FE899B2BD1C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6107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13</a:t>
            </a:fld>
            <a:endParaRPr lang="en-US" dirty="0"/>
          </a:p>
        </p:txBody>
      </p:sp>
    </p:spTree>
    <p:extLst>
      <p:ext uri="{BB962C8B-B14F-4D97-AF65-F5344CB8AC3E}">
        <p14:creationId xmlns:p14="http://schemas.microsoft.com/office/powerpoint/2010/main" val="164899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latin typeface="+mn-lt"/>
            </a:endParaRPr>
          </a:p>
        </p:txBody>
      </p:sp>
      <p:sp>
        <p:nvSpPr>
          <p:cNvPr id="16388" name="Slide Number Placeholder 3"/>
          <p:cNvSpPr>
            <a:spLocks noGrp="1"/>
          </p:cNvSpPr>
          <p:nvPr>
            <p:ph type="sldNum" sz="quarter" idx="5"/>
          </p:nvPr>
        </p:nvSpPr>
        <p:spPr>
          <a:noFill/>
        </p:spPr>
        <p:txBody>
          <a:bodyPr/>
          <a:lstStyle>
            <a:lvl1pPr>
              <a:defRPr sz="2400" b="1" i="1">
                <a:solidFill>
                  <a:schemeClr val="tx1"/>
                </a:solidFill>
                <a:latin typeface="Arial" pitchFamily="34" charset="0"/>
              </a:defRPr>
            </a:lvl1pPr>
            <a:lvl2pPr marL="772837" indent="-296498">
              <a:defRPr sz="2400" b="1" i="1">
                <a:solidFill>
                  <a:schemeClr val="tx1"/>
                </a:solidFill>
                <a:latin typeface="Arial" pitchFamily="34" charset="0"/>
              </a:defRPr>
            </a:lvl2pPr>
            <a:lvl3pPr marL="1189229" indent="-236550">
              <a:defRPr sz="2400" b="1" i="1">
                <a:solidFill>
                  <a:schemeClr val="tx1"/>
                </a:solidFill>
                <a:latin typeface="Arial" pitchFamily="34" charset="0"/>
              </a:defRPr>
            </a:lvl3pPr>
            <a:lvl4pPr marL="1665568" indent="-236550">
              <a:defRPr sz="2400" b="1" i="1">
                <a:solidFill>
                  <a:schemeClr val="tx1"/>
                </a:solidFill>
                <a:latin typeface="Arial" pitchFamily="34" charset="0"/>
              </a:defRPr>
            </a:lvl4pPr>
            <a:lvl5pPr marL="2141908" indent="-236550">
              <a:defRPr sz="2400" b="1" i="1">
                <a:solidFill>
                  <a:schemeClr val="tx1"/>
                </a:solidFill>
                <a:latin typeface="Arial" pitchFamily="34" charset="0"/>
              </a:defRPr>
            </a:lvl5pPr>
            <a:lvl6pPr marL="2608526" indent="-236550" eaLnBrk="0" fontAlgn="base" hangingPunct="0">
              <a:spcBef>
                <a:spcPct val="0"/>
              </a:spcBef>
              <a:spcAft>
                <a:spcPct val="0"/>
              </a:spcAft>
              <a:defRPr sz="2400" b="1" i="1">
                <a:solidFill>
                  <a:schemeClr val="tx1"/>
                </a:solidFill>
                <a:latin typeface="Arial" pitchFamily="34" charset="0"/>
              </a:defRPr>
            </a:lvl6pPr>
            <a:lvl7pPr marL="3075144" indent="-236550" eaLnBrk="0" fontAlgn="base" hangingPunct="0">
              <a:spcBef>
                <a:spcPct val="0"/>
              </a:spcBef>
              <a:spcAft>
                <a:spcPct val="0"/>
              </a:spcAft>
              <a:defRPr sz="2400" b="1" i="1">
                <a:solidFill>
                  <a:schemeClr val="tx1"/>
                </a:solidFill>
                <a:latin typeface="Arial" pitchFamily="34" charset="0"/>
              </a:defRPr>
            </a:lvl7pPr>
            <a:lvl8pPr marL="3541763" indent="-236550" eaLnBrk="0" fontAlgn="base" hangingPunct="0">
              <a:spcBef>
                <a:spcPct val="0"/>
              </a:spcBef>
              <a:spcAft>
                <a:spcPct val="0"/>
              </a:spcAft>
              <a:defRPr sz="2400" b="1" i="1">
                <a:solidFill>
                  <a:schemeClr val="tx1"/>
                </a:solidFill>
                <a:latin typeface="Arial" pitchFamily="34" charset="0"/>
              </a:defRPr>
            </a:lvl8pPr>
            <a:lvl9pPr marL="4008381" indent="-236550" eaLnBrk="0" fontAlgn="base" hangingPunct="0">
              <a:spcBef>
                <a:spcPct val="0"/>
              </a:spcBef>
              <a:spcAft>
                <a:spcPct val="0"/>
              </a:spcAft>
              <a:defRPr sz="2400" b="1" i="1">
                <a:solidFill>
                  <a:schemeClr val="tx1"/>
                </a:solidFill>
                <a:latin typeface="Arial" pitchFamily="34" charset="0"/>
              </a:defRPr>
            </a:lvl9pPr>
          </a:lstStyle>
          <a:p>
            <a:fld id="{A1012F8D-DDF8-49BC-A872-2CAC27586F56}" type="slidenum">
              <a:rPr lang="en-US" altLang="en-US" sz="1200" b="0" i="0"/>
              <a:pPr/>
              <a:t>14</a:t>
            </a:fld>
            <a:endParaRPr lang="en-US" altLang="en-US" sz="1200" b="0" i="0" dirty="0"/>
          </a:p>
        </p:txBody>
      </p:sp>
    </p:spTree>
    <p:extLst>
      <p:ext uri="{BB962C8B-B14F-4D97-AF65-F5344CB8AC3E}">
        <p14:creationId xmlns:p14="http://schemas.microsoft.com/office/powerpoint/2010/main" val="2466785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kern="1200" dirty="0">
                  <a:solidFill>
                    <a:schemeClr val="tx1"/>
                  </a:solidFill>
                  <a:effectLst/>
                  <a:latin typeface="Franklin Gothic Book"/>
                  <a:ea typeface="+mn-ea"/>
                  <a:cs typeface="+mn-cs"/>
                </a:endParaRPr>
              </a:p>
              <a:p>
                <a:endParaRPr lang="en-US" kern="1200" dirty="0">
                  <a:solidFill>
                    <a:schemeClr val="tx1"/>
                  </a:solidFill>
                  <a:effectLst/>
                  <a:latin typeface="Franklin Gothic Book"/>
                  <a:ea typeface="+mn-ea"/>
                  <a:cs typeface="+mn-cs"/>
                </a:endParaRPr>
              </a:p>
            </p:txBody>
          </p:sp>
        </mc:Choice>
        <mc:Fallback xmlns="">
          <p:sp>
            <p:nvSpPr>
              <p:cNvPr id="3" name="Notes Placeholder 2"/>
              <p:cNvSpPr>
                <a:spLocks noGrp="1"/>
              </p:cNvSpPr>
              <p:nvPr>
                <p:ph type="body" idx="1"/>
              </p:nvPr>
            </p:nvSpPr>
            <p:spPr/>
            <p:txBody>
              <a:bodyPr/>
              <a:lstStyle/>
              <a:p>
                <a:r>
                  <a:rPr lang="en-US" sz="700" kern="1200" dirty="0" smtClean="0">
                    <a:solidFill>
                      <a:schemeClr val="tx1"/>
                    </a:solidFill>
                    <a:effectLst/>
                    <a:latin typeface="Franklin Gothic Book"/>
                    <a:ea typeface="+mn-ea"/>
                    <a:cs typeface="+mn-cs"/>
                  </a:rPr>
                  <a:t>Unfortunately, it quickly became clear that the complexity of the game made solving any except the simplest of game models an extremely time-consuming task. In fact, a model with each player having three constellations of assets and three weapon types  was started on August 4, 2016 and is still running as of June4, 2017, having evaluated more than 9.4 trillion possible combinations of moves in a search for the optimal combination.  </a:t>
                </a:r>
              </a:p>
              <a:p>
                <a:r>
                  <a:rPr lang="en-US" sz="700" kern="1200" dirty="0" smtClean="0">
                    <a:solidFill>
                      <a:schemeClr val="tx1"/>
                    </a:solidFill>
                    <a:effectLst/>
                    <a:latin typeface="Franklin Gothic Book"/>
                    <a:ea typeface="+mn-ea"/>
                    <a:cs typeface="+mn-cs"/>
                  </a:rPr>
                  <a:t>(U) Sacrificing strict optimality for insight, we then implemented an “anytime branch-and-price algorithm.”  Such an algorithm can solve for near-optimal solutions quickly and over time will arrive at an optimal solution. </a:t>
                </a:r>
              </a:p>
              <a:p>
                <a:pPr marL="0" indent="0">
                  <a:buFont typeface="Arial" panose="020B0604020202020204" pitchFamily="34" charset="0"/>
                  <a:buNone/>
                </a:pPr>
                <a:endParaRPr lang="en-US" sz="700" kern="1200" dirty="0" smtClean="0">
                  <a:solidFill>
                    <a:schemeClr val="tx1"/>
                  </a:solidFill>
                  <a:effectLst/>
                  <a:latin typeface="Franklin Gothic Book"/>
                  <a:ea typeface="+mn-ea"/>
                  <a:cs typeface="+mn-cs"/>
                </a:endParaRPr>
              </a:p>
              <a:p>
                <a:pPr marL="0" indent="0">
                  <a:buFont typeface="Arial" panose="020B0604020202020204" pitchFamily="34" charset="0"/>
                  <a:buNone/>
                </a:pPr>
                <a:r>
                  <a:rPr lang="en-US" sz="700" kern="1200" dirty="0" smtClean="0">
                    <a:solidFill>
                      <a:schemeClr val="tx1"/>
                    </a:solidFill>
                    <a:effectLst/>
                    <a:latin typeface="Franklin Gothic Book"/>
                    <a:ea typeface="+mn-ea"/>
                    <a:cs typeface="+mn-cs"/>
                  </a:rPr>
                  <a:t>The objective functions just described are written from the point of view of a rational player or the policymaker who is scoring the game. Since </a:t>
                </a:r>
                <a:r>
                  <a:rPr lang="en-US" sz="700" kern="1200" dirty="0">
                    <a:solidFill>
                      <a:schemeClr val="tx1"/>
                    </a:solidFill>
                    <a:effectLst/>
                    <a:latin typeface="Franklin Gothic Book"/>
                    <a:ea typeface="+mn-ea"/>
                    <a:cs typeface="+mn-cs"/>
                  </a:rPr>
                  <a:t>our research objective is to determine how optimal strategies change based on the mindset of the players under prospect theory, we modified the objective functions to use prospect curves (</a:t>
                </a:r>
                <a:r>
                  <a:rPr lang="en-US" sz="700" i="0" kern="1200">
                    <a:solidFill>
                      <a:schemeClr val="tx1"/>
                    </a:solidFill>
                    <a:effectLst/>
                    <a:latin typeface="Franklin Gothic Book"/>
                    <a:ea typeface="+mn-ea"/>
                    <a:cs typeface="+mn-cs"/>
                  </a:rPr>
                  <a:t>𝒫(𝑥)</a:t>
                </a:r>
                <a:r>
                  <a:rPr lang="en-US" sz="700" kern="1200" dirty="0">
                    <a:solidFill>
                      <a:schemeClr val="tx1"/>
                    </a:solidFill>
                    <a:effectLst/>
                    <a:latin typeface="Franklin Gothic Book"/>
                    <a:ea typeface="+mn-ea"/>
                    <a:cs typeface="+mn-cs"/>
                  </a:rPr>
                  <a:t>) to value the difference of M, SII and P versus the player’s reference point</a:t>
                </a:r>
                <a:r>
                  <a:rPr lang="en-US" dirty="0">
                    <a:effectLst/>
                  </a:rPr>
                  <a:t> </a:t>
                </a:r>
                <a:endParaRPr lang="en-US" baseline="0" dirty="0" smtClean="0"/>
              </a:p>
            </p:txBody>
          </p:sp>
        </mc:Fallback>
      </mc:AlternateContent>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54536CA0-A20F-2644-BDEF-FE899B2BD1C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54741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16</a:t>
            </a:fld>
            <a:endParaRPr lang="en-US" dirty="0"/>
          </a:p>
        </p:txBody>
      </p:sp>
    </p:spTree>
    <p:extLst>
      <p:ext uri="{BB962C8B-B14F-4D97-AF65-F5344CB8AC3E}">
        <p14:creationId xmlns:p14="http://schemas.microsoft.com/office/powerpoint/2010/main" val="244525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17</a:t>
            </a:fld>
            <a:endParaRPr lang="en-US" dirty="0"/>
          </a:p>
        </p:txBody>
      </p:sp>
    </p:spTree>
    <p:extLst>
      <p:ext uri="{BB962C8B-B14F-4D97-AF65-F5344CB8AC3E}">
        <p14:creationId xmlns:p14="http://schemas.microsoft.com/office/powerpoint/2010/main" val="289213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54536CA0-A20F-2644-BDEF-FE899B2BD1C5}" type="slidenum">
              <a:rPr lang="en-US" smtClean="0"/>
              <a:pPr/>
              <a:t>18</a:t>
            </a:fld>
            <a:endParaRPr lang="en-US" dirty="0"/>
          </a:p>
        </p:txBody>
      </p:sp>
    </p:spTree>
    <p:extLst>
      <p:ext uri="{BB962C8B-B14F-4D97-AF65-F5344CB8AC3E}">
        <p14:creationId xmlns:p14="http://schemas.microsoft.com/office/powerpoint/2010/main" val="267573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p:sp>
        <p:nvSpPr>
          <p:cNvPr id="3" name="Notes Placeholder 2"/>
          <p:cNvSpPr>
            <a:spLocks noGrp="1"/>
          </p:cNvSpPr>
          <p:nvPr>
            <p:ph type="body" idx="1"/>
          </p:nvPr>
        </p:nvSpPr>
        <p:spPr/>
        <p:txBody>
          <a:bodyPr/>
          <a:lstStyle/>
          <a:p>
            <a:pPr lvl="0"/>
            <a:endParaRPr lang="en-US" sz="700" dirty="0"/>
          </a:p>
        </p:txBody>
      </p:sp>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54536CA0-A20F-2644-BDEF-FE899B2BD1C5}" type="slidenum">
              <a:rPr lang="en-US" smtClean="0"/>
              <a:pPr/>
              <a:t>19</a:t>
            </a:fld>
            <a:endParaRPr lang="en-US" dirty="0"/>
          </a:p>
        </p:txBody>
      </p:sp>
    </p:spTree>
    <p:extLst>
      <p:ext uri="{BB962C8B-B14F-4D97-AF65-F5344CB8AC3E}">
        <p14:creationId xmlns:p14="http://schemas.microsoft.com/office/powerpoint/2010/main" val="176067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pPr defTabSz="466618"/>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a:t>
            </a:fld>
            <a:endParaRPr lang="en-US" dirty="0"/>
          </a:p>
        </p:txBody>
      </p:sp>
    </p:spTree>
    <p:extLst>
      <p:ext uri="{BB962C8B-B14F-4D97-AF65-F5344CB8AC3E}">
        <p14:creationId xmlns:p14="http://schemas.microsoft.com/office/powerpoint/2010/main" val="1624345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42020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20</a:t>
            </a:fld>
            <a:endParaRPr lang="en-US" dirty="0"/>
          </a:p>
        </p:txBody>
      </p:sp>
    </p:spTree>
    <p:extLst>
      <p:ext uri="{BB962C8B-B14F-4D97-AF65-F5344CB8AC3E}">
        <p14:creationId xmlns:p14="http://schemas.microsoft.com/office/powerpoint/2010/main" val="4275389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6EF419B7-778B-4DD2-AE03-13B517ED1D0B}" type="slidenum">
              <a:rPr lang="en-US" smtClean="0"/>
              <a:t>21</a:t>
            </a:fld>
            <a:endParaRPr lang="en-US" dirty="0"/>
          </a:p>
        </p:txBody>
      </p:sp>
    </p:spTree>
    <p:extLst>
      <p:ext uri="{BB962C8B-B14F-4D97-AF65-F5344CB8AC3E}">
        <p14:creationId xmlns:p14="http://schemas.microsoft.com/office/powerpoint/2010/main" val="1467610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54536CA0-A20F-2644-BDEF-FE899B2BD1C5}" type="slidenum">
              <a:rPr lang="en-US" smtClean="0"/>
              <a:pPr/>
              <a:t>22</a:t>
            </a:fld>
            <a:endParaRPr lang="en-US" dirty="0"/>
          </a:p>
        </p:txBody>
      </p:sp>
    </p:spTree>
    <p:extLst>
      <p:ext uri="{BB962C8B-B14F-4D97-AF65-F5344CB8AC3E}">
        <p14:creationId xmlns:p14="http://schemas.microsoft.com/office/powerpoint/2010/main" val="1208832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23</a:t>
            </a:fld>
            <a:endParaRPr lang="en-US" dirty="0"/>
          </a:p>
        </p:txBody>
      </p:sp>
    </p:spTree>
    <p:extLst>
      <p:ext uri="{BB962C8B-B14F-4D97-AF65-F5344CB8AC3E}">
        <p14:creationId xmlns:p14="http://schemas.microsoft.com/office/powerpoint/2010/main" val="3621394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6EF419B7-778B-4DD2-AE03-13B517ED1D0B}" type="slidenum">
              <a:rPr lang="en-US" smtClean="0"/>
              <a:t>24</a:t>
            </a:fld>
            <a:endParaRPr lang="en-US" dirty="0"/>
          </a:p>
        </p:txBody>
      </p:sp>
    </p:spTree>
    <p:extLst>
      <p:ext uri="{BB962C8B-B14F-4D97-AF65-F5344CB8AC3E}">
        <p14:creationId xmlns:p14="http://schemas.microsoft.com/office/powerpoint/2010/main" val="4168063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79971"/>
            <a:endParaRPr lang="en-US" sz="1600" dirty="0"/>
          </a:p>
          <a:p>
            <a:pPr indent="-279971"/>
            <a:endParaRPr lang="en-US" sz="1600" dirty="0"/>
          </a:p>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25</a:t>
            </a:fld>
            <a:endParaRPr lang="en-US" dirty="0"/>
          </a:p>
        </p:txBody>
      </p:sp>
    </p:spTree>
    <p:extLst>
      <p:ext uri="{BB962C8B-B14F-4D97-AF65-F5344CB8AC3E}">
        <p14:creationId xmlns:p14="http://schemas.microsoft.com/office/powerpoint/2010/main" val="3686646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536CA0-A20F-2644-BDEF-FE899B2BD1C5}" type="slidenum">
              <a:rPr lang="en-US" smtClean="0"/>
              <a:pPr/>
              <a:t>26</a:t>
            </a:fld>
            <a:endParaRPr lang="en-US" dirty="0"/>
          </a:p>
        </p:txBody>
      </p:sp>
    </p:spTree>
    <p:extLst>
      <p:ext uri="{BB962C8B-B14F-4D97-AF65-F5344CB8AC3E}">
        <p14:creationId xmlns:p14="http://schemas.microsoft.com/office/powerpoint/2010/main" val="1835643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536CA0-A20F-2644-BDEF-FE899B2BD1C5}" type="slidenum">
              <a:rPr lang="en-US" smtClean="0"/>
              <a:pPr/>
              <a:t>27</a:t>
            </a:fld>
            <a:endParaRPr lang="en-US" dirty="0"/>
          </a:p>
        </p:txBody>
      </p:sp>
    </p:spTree>
    <p:extLst>
      <p:ext uri="{BB962C8B-B14F-4D97-AF65-F5344CB8AC3E}">
        <p14:creationId xmlns:p14="http://schemas.microsoft.com/office/powerpoint/2010/main" val="157028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3</a:t>
            </a:fld>
            <a:endParaRPr lang="en-US" dirty="0"/>
          </a:p>
        </p:txBody>
      </p:sp>
    </p:spTree>
    <p:extLst>
      <p:ext uri="{BB962C8B-B14F-4D97-AF65-F5344CB8AC3E}">
        <p14:creationId xmlns:p14="http://schemas.microsoft.com/office/powerpoint/2010/main" val="119000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4</a:t>
            </a:fld>
            <a:endParaRPr lang="en-US" dirty="0"/>
          </a:p>
        </p:txBody>
      </p:sp>
    </p:spTree>
    <p:extLst>
      <p:ext uri="{BB962C8B-B14F-4D97-AF65-F5344CB8AC3E}">
        <p14:creationId xmlns:p14="http://schemas.microsoft.com/office/powerpoint/2010/main" val="276302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5</a:t>
            </a:fld>
            <a:endParaRPr lang="en-US" dirty="0"/>
          </a:p>
        </p:txBody>
      </p:sp>
    </p:spTree>
    <p:extLst>
      <p:ext uri="{BB962C8B-B14F-4D97-AF65-F5344CB8AC3E}">
        <p14:creationId xmlns:p14="http://schemas.microsoft.com/office/powerpoint/2010/main" val="303009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6</a:t>
            </a:fld>
            <a:endParaRPr lang="en-US" dirty="0"/>
          </a:p>
        </p:txBody>
      </p:sp>
    </p:spTree>
    <p:extLst>
      <p:ext uri="{BB962C8B-B14F-4D97-AF65-F5344CB8AC3E}">
        <p14:creationId xmlns:p14="http://schemas.microsoft.com/office/powerpoint/2010/main" val="165152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7</a:t>
            </a:fld>
            <a:endParaRPr lang="en-US" dirty="0"/>
          </a:p>
        </p:txBody>
      </p:sp>
    </p:spTree>
    <p:extLst>
      <p:ext uri="{BB962C8B-B14F-4D97-AF65-F5344CB8AC3E}">
        <p14:creationId xmlns:p14="http://schemas.microsoft.com/office/powerpoint/2010/main" val="395613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54536CA0-A20F-2644-BDEF-FE899B2BD1C5}" type="slidenum">
              <a:rPr lang="en-US" smtClean="0"/>
              <a:pPr/>
              <a:t>8</a:t>
            </a:fld>
            <a:endParaRPr lang="en-US" dirty="0"/>
          </a:p>
        </p:txBody>
      </p:sp>
    </p:spTree>
    <p:extLst>
      <p:ext uri="{BB962C8B-B14F-4D97-AF65-F5344CB8AC3E}">
        <p14:creationId xmlns:p14="http://schemas.microsoft.com/office/powerpoint/2010/main" val="270806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a:prstGeom prst="rect">
            <a:avLst/>
          </a:prstGeo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Now</a:t>
                </a:r>
                <a:r>
                  <a:rPr lang="en-US" baseline="0" dirty="0" smtClean="0"/>
                  <a:t> what if we allow for players to play the long game</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Number</a:t>
                </a:r>
                <a:r>
                  <a:rPr lang="en-US" baseline="0" dirty="0" smtClean="0"/>
                  <a:t> of Players: </a:t>
                </a:r>
                <a:r>
                  <a:rPr lang="en-US" dirty="0" smtClean="0"/>
                  <a:t>Phase I</a:t>
                </a:r>
                <a:r>
                  <a:rPr lang="en-US" baseline="0" dirty="0" smtClean="0"/>
                  <a:t> is a</a:t>
                </a:r>
                <a:r>
                  <a:rPr lang="en-US" dirty="0" smtClean="0"/>
                  <a:t> 2 player game</a:t>
                </a:r>
              </a:p>
              <a:p>
                <a:pPr marL="171450" indent="-171450">
                  <a:buFont typeface="Arial" panose="020B0604020202020204" pitchFamily="34" charset="0"/>
                  <a:buChar char="•"/>
                </a:pPr>
                <a:r>
                  <a:rPr lang="en-US" baseline="0" dirty="0" smtClean="0"/>
                  <a:t>Available actions are represented in Move Tables; the action space increases with investments and decreases with losses.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Available information impacts the probability of payoff for particular moves.  Probabilities of payoffs are defined by 1) the characteristics of the target, 2) characteristics of the weapon used and 3) the information available to each player at the time of the move.  </a:t>
                </a:r>
                <a:endParaRPr lang="en-US" dirty="0" smtClean="0"/>
              </a:p>
              <a:p>
                <a:pPr marL="171450" indent="-171450">
                  <a:buFont typeface="Arial" panose="020B0604020202020204" pitchFamily="34" charset="0"/>
                  <a:buChar char="•"/>
                </a:pPr>
                <a:r>
                  <a:rPr lang="en-US" baseline="0" dirty="0" smtClean="0"/>
                  <a:t>Payoffs require a definition of “capacity”, which we synthesize into changes in a player’s political, economic, military and social capacity.</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i="0" smtClean="0">
                    <a:latin typeface="Cambria Math" charset="0"/>
                  </a:rPr>
                  <a:t>𝑉=</a:t>
                </a:r>
                <a:r>
                  <a:rPr lang="en-US" i="0">
                    <a:latin typeface="Cambria Math" charset="0"/>
                  </a:rPr>
                  <a:t>∑1_(𝑖=1)^𝑛▒〖𝑝_𝑖∗𝑣(𝑥_𝑖)〗</a:t>
                </a:r>
                <a:endParaRPr lang="en-US" baseline="0" dirty="0" smtClean="0"/>
              </a:p>
            </p:txBody>
          </p:sp>
        </mc:Fallback>
      </mc:AlternateContent>
      <p:sp>
        <p:nvSpPr>
          <p:cNvPr id="4" name="Slide Number Placeholder 3"/>
          <p:cNvSpPr>
            <a:spLocks noGrp="1"/>
          </p:cNvSpPr>
          <p:nvPr>
            <p:ph type="sldNum" sz="quarter" idx="10"/>
          </p:nvPr>
        </p:nvSpPr>
        <p:spPr>
          <a:xfrm>
            <a:off x="4073902" y="9001677"/>
            <a:ext cx="3116609" cy="473859"/>
          </a:xfrm>
          <a:prstGeom prst="rect">
            <a:avLst/>
          </a:prstGeom>
        </p:spPr>
        <p:txBody>
          <a:bodyPr/>
          <a:lstStyle/>
          <a:p>
            <a:fld id="{54536CA0-A20F-2644-BDEF-FE899B2BD1C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33284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ntranet.rand.org/publications/art.design.prod/useful.artlinks.html"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ith portrait image">
    <p:bg>
      <p:bgPr>
        <a:solidFill>
          <a:schemeClr val="tx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0"/>
            <a:ext cx="4572000" cy="5143500"/>
          </a:xfrm>
          <a:noFill/>
          <a:ln>
            <a:noFill/>
          </a:ln>
        </p:spPr>
        <p:txBody>
          <a:bodyPr lIns="274320" tIns="731520" anchor="t" anchorCtr="0"/>
          <a:lstStyle>
            <a:lvl1pPr algn="l">
              <a:defRPr>
                <a:solidFill>
                  <a:schemeClr val="bg1"/>
                </a:solidFill>
              </a:defRPr>
            </a:lvl1pPr>
          </a:lstStyle>
          <a:p>
            <a:r>
              <a:rPr lang="en-US" dirty="0"/>
              <a:t>Click to edit Master title style</a:t>
            </a:r>
          </a:p>
        </p:txBody>
      </p:sp>
      <p:sp>
        <p:nvSpPr>
          <p:cNvPr id="4" name="Picture Placeholder 37"/>
          <p:cNvSpPr>
            <a:spLocks noGrp="1"/>
          </p:cNvSpPr>
          <p:nvPr>
            <p:ph type="pic" sz="quarter" idx="14"/>
          </p:nvPr>
        </p:nvSpPr>
        <p:spPr>
          <a:xfrm>
            <a:off x="4572000" y="-20574"/>
            <a:ext cx="4572000" cy="5164074"/>
          </a:xfrm>
          <a:solidFill>
            <a:srgbClr val="FFFFFF"/>
          </a:solidFill>
        </p:spPr>
        <p:txBody>
          <a:bodyPr/>
          <a:lstStyle/>
          <a:p>
            <a:endParaRPr lang="en-US"/>
          </a:p>
        </p:txBody>
      </p:sp>
      <p:sp>
        <p:nvSpPr>
          <p:cNvPr id="15" name="Subtitle 2"/>
          <p:cNvSpPr>
            <a:spLocks noGrp="1"/>
          </p:cNvSpPr>
          <p:nvPr>
            <p:ph type="subTitle" idx="1"/>
          </p:nvPr>
        </p:nvSpPr>
        <p:spPr>
          <a:xfrm>
            <a:off x="181294" y="2192219"/>
            <a:ext cx="4014583" cy="131445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4527176" y="240060"/>
            <a:ext cx="4288117" cy="6463309"/>
          </a:xfrm>
          <a:prstGeom prst="rect">
            <a:avLst/>
          </a:prstGeom>
          <a:solidFill>
            <a:srgbClr val="FFFF74"/>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To change the</a:t>
            </a:r>
            <a:r>
              <a:rPr lang="en-US" sz="1800" b="0" kern="1200" baseline="0" dirty="0">
                <a:solidFill>
                  <a:schemeClr val="tx1"/>
                </a:solidFill>
                <a:latin typeface="+mn-lt"/>
                <a:ea typeface="+mn-ea"/>
                <a:cs typeface="+mn-cs"/>
              </a:rPr>
              <a:t> placeholder photo, </a:t>
            </a:r>
            <a:r>
              <a:rPr lang="en-US" sz="1800" b="0" kern="1200" dirty="0">
                <a:solidFill>
                  <a:schemeClr val="tx1"/>
                </a:solidFill>
                <a:latin typeface="+mn-lt"/>
                <a:ea typeface="+mn-ea"/>
                <a:cs typeface="+mn-cs"/>
              </a:rPr>
              <a:t>follow these instructions: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For</a:t>
            </a:r>
            <a:r>
              <a:rPr lang="en-US" sz="1800" b="0" kern="1200" baseline="0" dirty="0">
                <a:solidFill>
                  <a:schemeClr val="tx1"/>
                </a:solidFill>
                <a:latin typeface="+mn-lt"/>
                <a:ea typeface="+mn-ea"/>
                <a:cs typeface="+mn-cs"/>
              </a:rPr>
              <a:t> </a:t>
            </a:r>
            <a:r>
              <a:rPr lang="en-US" dirty="0"/>
              <a:t>PC:  Click on the placeholder photo and click on the Picture Tools</a:t>
            </a:r>
            <a:r>
              <a:rPr lang="en-US" baseline="0" dirty="0"/>
              <a:t> “Format” tab</a:t>
            </a:r>
            <a:r>
              <a:rPr lang="en-US" dirty="0"/>
              <a:t>.  In the “Format” ribbon, select “Change Picture. </a:t>
            </a:r>
            <a:endParaRPr lang="en-US" sz="1800" b="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For Mac:  Press Control and click on the placeholder photo to activate a window to "Change picture."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Next, you will be prompted to locate your image </a:t>
            </a:r>
            <a:r>
              <a:rPr lang="en-US" sz="1800" b="0" kern="1200" baseline="0" dirty="0">
                <a:solidFill>
                  <a:schemeClr val="tx1"/>
                </a:solidFill>
                <a:latin typeface="+mn-lt"/>
                <a:ea typeface="+mn-ea"/>
                <a:cs typeface="+mn-cs"/>
              </a:rPr>
              <a:t> (resolution should be 150 dpi or higher). </a:t>
            </a:r>
            <a:r>
              <a:rPr lang="en-US" sz="1800" b="0" kern="1200" dirty="0">
                <a:solidFill>
                  <a:schemeClr val="tx1"/>
                </a:solidFill>
                <a:latin typeface="+mn-lt"/>
                <a:ea typeface="+mn-ea"/>
                <a:cs typeface="+mn-cs"/>
              </a:rPr>
              <a:t>Select INSERT. Do NOT select LINK TO FILE.  (You want your image to be embedded, not linked.) You will have to resize your image to fit the height or the width, and then crop it to the exact size of the box. For websites where you</a:t>
            </a:r>
            <a:r>
              <a:rPr lang="en-US" sz="1800" b="0" kern="1200" baseline="0" dirty="0">
                <a:solidFill>
                  <a:schemeClr val="tx1"/>
                </a:solidFill>
                <a:latin typeface="+mn-lt"/>
                <a:ea typeface="+mn-ea"/>
                <a:cs typeface="+mn-cs"/>
              </a:rPr>
              <a:t> can find useful images, see</a:t>
            </a:r>
            <a:r>
              <a:rPr lang="en-US" sz="1800" u="sng" kern="1200" dirty="0">
                <a:solidFill>
                  <a:schemeClr val="tx1"/>
                </a:solidFill>
                <a:latin typeface="+mn-lt"/>
                <a:ea typeface="+mn-ea"/>
                <a:cs typeface="+mn-cs"/>
                <a:hlinkClick r:id="rId2"/>
              </a:rPr>
              <a:t> http://intranet.rand.org/publications/art.design.prod/useful.artlinks.html</a:t>
            </a:r>
            <a:endParaRPr lang="en-US" dirty="0">
              <a:latin typeface="+mn-lt"/>
            </a:endParaRPr>
          </a:p>
        </p:txBody>
      </p:sp>
      <p:pic>
        <p:nvPicPr>
          <p:cNvPr id="7" name="Picture 6" descr="randcorp267.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5998" y="4281310"/>
            <a:ext cx="648626" cy="648626"/>
          </a:xfrm>
          <a:prstGeom prst="rect">
            <a:avLst/>
          </a:prstGeom>
          <a:ln>
            <a:solidFill>
              <a:schemeClr val="bg1"/>
            </a:solidFill>
          </a:ln>
        </p:spPr>
      </p:pic>
    </p:spTree>
    <p:extLst>
      <p:ext uri="{BB962C8B-B14F-4D97-AF65-F5344CB8AC3E}">
        <p14:creationId xmlns:p14="http://schemas.microsoft.com/office/powerpoint/2010/main" val="139937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ing Logo Slide">
    <p:spTree>
      <p:nvGrpSpPr>
        <p:cNvPr id="1" name=""/>
        <p:cNvGrpSpPr/>
        <p:nvPr/>
      </p:nvGrpSpPr>
      <p:grpSpPr>
        <a:xfrm>
          <a:off x="0" y="0"/>
          <a:ext cx="0" cy="0"/>
          <a:chOff x="0" y="0"/>
          <a:chExt cx="0" cy="0"/>
        </a:xfrm>
      </p:grpSpPr>
      <p:sp>
        <p:nvSpPr>
          <p:cNvPr id="3" name="TextBox 2"/>
          <p:cNvSpPr txBox="1"/>
          <p:nvPr userDrawn="1"/>
        </p:nvSpPr>
        <p:spPr>
          <a:xfrm>
            <a:off x="-4527176" y="1277996"/>
            <a:ext cx="4288117" cy="646331"/>
          </a:xfrm>
          <a:prstGeom prst="rect">
            <a:avLst/>
          </a:prstGeom>
          <a:solidFill>
            <a:srgbClr val="FFFF74"/>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The is the “Ending</a:t>
            </a:r>
            <a:r>
              <a:rPr lang="en-US" sz="1800" kern="1200" baseline="0" dirty="0">
                <a:solidFill>
                  <a:schemeClr val="tx1"/>
                </a:solidFill>
                <a:latin typeface="+mn-lt"/>
                <a:ea typeface="+mn-ea"/>
                <a:cs typeface="+mn-cs"/>
              </a:rPr>
              <a:t> Logo Slide” layout. It should be the last slide in the deck</a:t>
            </a:r>
            <a:endParaRPr lang="en-US" dirty="0"/>
          </a:p>
        </p:txBody>
      </p:sp>
      <p:pic>
        <p:nvPicPr>
          <p:cNvPr id="4" name="Picture 3" descr="randcorp26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1962" y="1758399"/>
            <a:ext cx="1337226" cy="1337226"/>
          </a:xfrm>
          <a:prstGeom prst="rect">
            <a:avLst/>
          </a:prstGeom>
          <a:ln>
            <a:solidFill>
              <a:schemeClr val="bg1"/>
            </a:solidFill>
          </a:ln>
        </p:spPr>
      </p:pic>
    </p:spTree>
    <p:extLst>
      <p:ext uri="{BB962C8B-B14F-4D97-AF65-F5344CB8AC3E}">
        <p14:creationId xmlns:p14="http://schemas.microsoft.com/office/powerpoint/2010/main" val="80086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926" y="0"/>
            <a:ext cx="8004874" cy="1063229"/>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E32B6-1673-4E34-BB1E-D60EADA0DF73}" type="slidenum">
              <a:rPr lang="en-US" smtClean="0"/>
              <a:t>‹#›</a:t>
            </a:fld>
            <a:endParaRPr lang="en-US"/>
          </a:p>
        </p:txBody>
      </p:sp>
    </p:spTree>
    <p:extLst>
      <p:ext uri="{BB962C8B-B14F-4D97-AF65-F5344CB8AC3E}">
        <p14:creationId xmlns:p14="http://schemas.microsoft.com/office/powerpoint/2010/main" val="301303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51"/>
            <a:ext cx="5943600" cy="3737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2E0F6B6-47A2-4116-AE19-8FEF75A494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286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Plai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350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700338"/>
            <a:ext cx="6400800" cy="131445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randcorp26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1812" y="4281310"/>
            <a:ext cx="648626" cy="648626"/>
          </a:xfrm>
          <a:prstGeom prst="rect">
            <a:avLst/>
          </a:prstGeom>
          <a:ln>
            <a:solidFill>
              <a:schemeClr val="bg1"/>
            </a:solidFill>
          </a:ln>
        </p:spPr>
      </p:pic>
    </p:spTree>
    <p:extLst>
      <p:ext uri="{BB962C8B-B14F-4D97-AF65-F5344CB8AC3E}">
        <p14:creationId xmlns:p14="http://schemas.microsoft.com/office/powerpoint/2010/main" val="40866726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063229"/>
            <a:ext cx="8229602" cy="3698081"/>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30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0" y="1063229"/>
            <a:ext cx="9144000" cy="3833742"/>
          </a:xfrm>
        </p:spPr>
        <p:txBody>
          <a:bodyPr/>
          <a:lstStyle/>
          <a:p>
            <a:endParaRPr lang="en-US"/>
          </a:p>
        </p:txBody>
      </p:sp>
      <p:sp>
        <p:nvSpPr>
          <p:cNvPr id="5" name="TextBox 4"/>
          <p:cNvSpPr txBox="1"/>
          <p:nvPr userDrawn="1"/>
        </p:nvSpPr>
        <p:spPr>
          <a:xfrm>
            <a:off x="-4728117" y="-334538"/>
            <a:ext cx="4527177" cy="7294305"/>
          </a:xfrm>
          <a:prstGeom prst="rect">
            <a:avLst/>
          </a:prstGeom>
          <a:solidFill>
            <a:srgbClr val="FFFF74"/>
          </a:solidFill>
        </p:spPr>
        <p:txBody>
          <a:bodyPr wrap="square" rtlCol="0">
            <a:spAutoFit/>
          </a:bodyPr>
          <a:lstStyle/>
          <a:p>
            <a:r>
              <a:rPr lang="en-US" dirty="0"/>
              <a:t>To use a sample plotted chart,</a:t>
            </a:r>
            <a:r>
              <a:rPr lang="en-US" baseline="0" dirty="0"/>
              <a:t> </a:t>
            </a:r>
            <a:r>
              <a:rPr lang="en-US" dirty="0"/>
              <a:t>copy data from an Excel spreadsheet into PowerPoint’s spreadsheet, following these steps:</a:t>
            </a:r>
          </a:p>
          <a:p>
            <a:pPr marL="342900" indent="-342900">
              <a:buAutoNum type="arabicParenR"/>
            </a:pPr>
            <a:r>
              <a:rPr lang="en-US" dirty="0"/>
              <a:t>Click once on this chart.</a:t>
            </a:r>
          </a:p>
          <a:p>
            <a:pPr marL="342900" indent="-342900">
              <a:buAutoNum type="arabicParenR"/>
            </a:pPr>
            <a:r>
              <a:rPr lang="en-US" dirty="0"/>
              <a:t>Select the Charts tab in the ribbon (above).</a:t>
            </a:r>
          </a:p>
          <a:p>
            <a:pPr marL="342900" indent="-342900">
              <a:buAutoNum type="arabicParenR"/>
            </a:pPr>
            <a:r>
              <a:rPr lang="en-US" dirty="0"/>
              <a:t>Select </a:t>
            </a:r>
            <a:r>
              <a:rPr lang="en-US" dirty="0" err="1"/>
              <a:t>EditX</a:t>
            </a:r>
            <a:r>
              <a:rPr lang="en-US" dirty="0"/>
              <a:t> in the Data section of the Charts tab.</a:t>
            </a:r>
          </a:p>
          <a:p>
            <a:pPr marL="342900" indent="-342900">
              <a:buAutoNum type="arabicParenR"/>
            </a:pPr>
            <a:r>
              <a:rPr lang="en-US" dirty="0"/>
              <a:t>In the newly launched spreadsheet, scroll to the top, select the placeholder cells and “Clear,</a:t>
            </a:r>
            <a:r>
              <a:rPr lang="en-US" baseline="0" dirty="0"/>
              <a:t>”</a:t>
            </a:r>
            <a:r>
              <a:rPr lang="en-US" dirty="0"/>
              <a:t> then “All.”</a:t>
            </a:r>
          </a:p>
          <a:p>
            <a:pPr marL="342900" indent="-342900">
              <a:buAutoNum type="arabicParenR"/>
            </a:pPr>
            <a:r>
              <a:rPr lang="en-US" dirty="0"/>
              <a:t>Copy needed cells from your Excel spreadsheet and paste into the cleared PPTX spreadsheet.</a:t>
            </a:r>
          </a:p>
          <a:p>
            <a:pPr marL="342900" indent="-342900">
              <a:buAutoNum type="arabicParenR"/>
            </a:pPr>
            <a:r>
              <a:rPr lang="en-US" dirty="0"/>
              <a:t>If the chart has not updated to include the new cells, </a:t>
            </a:r>
          </a:p>
          <a:p>
            <a:pPr marL="800100" lvl="1" indent="-342900">
              <a:buAutoNum type="arabicParenR"/>
            </a:pPr>
            <a:r>
              <a:rPr lang="en-US" dirty="0"/>
              <a:t>Mac:</a:t>
            </a:r>
            <a:r>
              <a:rPr lang="en-US" baseline="0" dirty="0"/>
              <a:t> </a:t>
            </a:r>
            <a:r>
              <a:rPr lang="en-US" dirty="0"/>
              <a:t>click on the </a:t>
            </a:r>
            <a:r>
              <a:rPr lang="en-US" dirty="0" err="1"/>
              <a:t>EditX</a:t>
            </a:r>
            <a:r>
              <a:rPr lang="en-US" dirty="0"/>
              <a:t> </a:t>
            </a:r>
            <a:r>
              <a:rPr lang="en-US" dirty="0" err="1"/>
              <a:t>pulldown</a:t>
            </a:r>
            <a:r>
              <a:rPr lang="en-US" dirty="0"/>
              <a:t>  menu, and select “Choose a different data range.”</a:t>
            </a:r>
          </a:p>
          <a:p>
            <a:pPr marL="800100" lvl="1" indent="-342900">
              <a:buAutoNum type="arabicParenR"/>
            </a:pPr>
            <a:r>
              <a:rPr lang="en-US" dirty="0"/>
              <a:t>PC: Under Chart Tools/Design, click</a:t>
            </a:r>
            <a:r>
              <a:rPr lang="en-US" baseline="0" dirty="0"/>
              <a:t> on “Select  Data.”</a:t>
            </a:r>
            <a:endParaRPr lang="en-US" dirty="0"/>
          </a:p>
          <a:p>
            <a:pPr marL="342900" indent="-342900">
              <a:buAutoNum type="arabicParenR"/>
            </a:pPr>
            <a:r>
              <a:rPr lang="en-US" dirty="0"/>
              <a:t>In the spreadsheet, click and drag to encompass the whole range of needed cells and select “OK” in the “Select Data Source” window that shows up on the spreadsheet. </a:t>
            </a:r>
          </a:p>
        </p:txBody>
      </p:sp>
    </p:spTree>
    <p:extLst>
      <p:ext uri="{BB962C8B-B14F-4D97-AF65-F5344CB8AC3E}">
        <p14:creationId xmlns:p14="http://schemas.microsoft.com/office/powerpoint/2010/main" val="207259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57200" y="1063228"/>
            <a:ext cx="8229600" cy="3730228"/>
          </a:xfrm>
        </p:spPr>
        <p:txBody>
          <a:bodyPr/>
          <a:lstStyle/>
          <a:p>
            <a:endParaRPr lang="en-US" dirty="0"/>
          </a:p>
        </p:txBody>
      </p:sp>
    </p:spTree>
    <p:extLst>
      <p:ext uri="{BB962C8B-B14F-4D97-AF65-F5344CB8AC3E}">
        <p14:creationId xmlns:p14="http://schemas.microsoft.com/office/powerpoint/2010/main" val="68879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martArt Placeholder 3"/>
          <p:cNvSpPr>
            <a:spLocks noGrp="1"/>
          </p:cNvSpPr>
          <p:nvPr>
            <p:ph type="dgm" sz="quarter" idx="10"/>
          </p:nvPr>
        </p:nvSpPr>
        <p:spPr>
          <a:xfrm>
            <a:off x="457200" y="1063229"/>
            <a:ext cx="8229600" cy="3707606"/>
          </a:xfrm>
        </p:spPr>
        <p:txBody>
          <a:bodyPr/>
          <a:lstStyle/>
          <a:p>
            <a:endParaRPr lang="en-US"/>
          </a:p>
        </p:txBody>
      </p:sp>
    </p:spTree>
    <p:extLst>
      <p:ext uri="{BB962C8B-B14F-4D97-AF65-F5344CB8AC3E}">
        <p14:creationId xmlns:p14="http://schemas.microsoft.com/office/powerpoint/2010/main" val="415769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26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09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09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0632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63229"/>
            <a:ext cx="8229600" cy="3721683"/>
          </a:xfrm>
          <a:prstGeom prst="rect">
            <a:avLst/>
          </a:prstGeom>
        </p:spPr>
        <p:txBody>
          <a:bodyPr vert="horz" lIns="91440" tIns="45720" rIns="91440" bIns="45720" rtlCol="0" anchor="t" anchorCtr="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5005294" y="4879344"/>
            <a:ext cx="4138706" cy="276999"/>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a:t>Slide </a:t>
            </a:r>
            <a:fld id="{D75DE7E8-2144-B748-A2B9-9241C3AB1674}" type="slidenum">
              <a:rPr lang="en-US" sz="12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200" dirty="0"/>
          </a:p>
        </p:txBody>
      </p:sp>
    </p:spTree>
    <p:extLst>
      <p:ext uri="{BB962C8B-B14F-4D97-AF65-F5344CB8AC3E}">
        <p14:creationId xmlns:p14="http://schemas.microsoft.com/office/powerpoint/2010/main" val="1815781395"/>
      </p:ext>
    </p:extLst>
  </p:cSld>
  <p:clrMap bg1="lt1" tx1="dk1" bg2="lt2" tx2="dk2" accent1="accent1" accent2="accent2" accent3="accent3" accent4="accent4" accent5="accent5" accent6="accent6" hlink="hlink" folHlink="folHlink"/>
  <p:sldLayoutIdLst>
    <p:sldLayoutId id="2147483694" r:id="rId1"/>
    <p:sldLayoutId id="2147483681" r:id="rId2"/>
    <p:sldLayoutId id="2147483699" r:id="rId3"/>
    <p:sldLayoutId id="2147483700" r:id="rId4"/>
    <p:sldLayoutId id="2147483702" r:id="rId5"/>
    <p:sldLayoutId id="2147483701" r:id="rId6"/>
    <p:sldLayoutId id="2147483684" r:id="rId7"/>
    <p:sldLayoutId id="2147483685" r:id="rId8"/>
    <p:sldLayoutId id="2147483687" r:id="rId9"/>
    <p:sldLayoutId id="2147483697" r:id="rId10"/>
    <p:sldLayoutId id="2147483703" r:id="rId11"/>
    <p:sldLayoutId id="2147483704" r:id="rId12"/>
  </p:sldLayoutIdLst>
  <p:hf hdr="0" ftr="0" dt="0"/>
  <p:txStyles>
    <p:titleStyle>
      <a:lvl1pPr algn="ctr" defTabSz="914400" rtl="0" eaLnBrk="1" latinLnBrk="0" hangingPunct="1">
        <a:spcBef>
          <a:spcPct val="0"/>
        </a:spcBef>
        <a:buNone/>
        <a:defRPr sz="4000" b="0" kern="1200">
          <a:solidFill>
            <a:schemeClr val="tx2"/>
          </a:solidFill>
          <a:latin typeface="+mj-lt"/>
          <a:ea typeface="+mj-ea"/>
          <a:cs typeface="+mj-cs"/>
        </a:defRPr>
      </a:lvl1pPr>
    </p:titleStyle>
    <p:body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4.emf"/><Relationship Id="rId5" Type="http://schemas.openxmlformats.org/officeDocument/2006/relationships/image" Target="../media/image18.tiff"/><Relationship Id="rId4" Type="http://schemas.openxmlformats.org/officeDocument/2006/relationships/image" Target="../media/image17.tif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4.emf"/><Relationship Id="rId5" Type="http://schemas.openxmlformats.org/officeDocument/2006/relationships/image" Target="../media/image18.tiff"/><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Exploring Space Deterrence:  </a:t>
            </a:r>
            <a:br>
              <a:rPr lang="en-US" sz="2400" dirty="0"/>
            </a:br>
            <a:r>
              <a:rPr lang="en-US" sz="2400" dirty="0"/>
              <a:t>A Game Theoretic Model to Inform Future Strategies </a:t>
            </a:r>
          </a:p>
        </p:txBody>
      </p:sp>
      <p:pic>
        <p:nvPicPr>
          <p:cNvPr id="8" name="Picture Placeholder 7"/>
          <p:cNvPicPr>
            <a:picLocks noGrp="1"/>
          </p:cNvPicPr>
          <p:nvPr>
            <p:ph type="pic" sz="quarter" idx="14"/>
          </p:nvPr>
        </p:nvPicPr>
        <p:blipFill rotWithShape="1">
          <a:blip r:embed="rId3">
            <a:extLst>
              <a:ext uri="{28A0092B-C50C-407E-A947-70E740481C1C}">
                <a14:useLocalDpi xmlns:a14="http://schemas.microsoft.com/office/drawing/2010/main" val="0"/>
              </a:ext>
            </a:extLst>
          </a:blip>
          <a:srcRect l="668" t="4861" b="20139"/>
          <a:stretch/>
        </p:blipFill>
        <p:spPr>
          <a:xfrm>
            <a:off x="5692588" y="-1"/>
            <a:ext cx="3451412" cy="5143501"/>
          </a:xfrm>
        </p:spPr>
      </p:pic>
      <p:sp>
        <p:nvSpPr>
          <p:cNvPr id="6" name="Subtitle 5"/>
          <p:cNvSpPr>
            <a:spLocks noGrp="1"/>
          </p:cNvSpPr>
          <p:nvPr>
            <p:ph type="subTitle" idx="1"/>
          </p:nvPr>
        </p:nvSpPr>
        <p:spPr>
          <a:xfrm>
            <a:off x="181294" y="2192219"/>
            <a:ext cx="2068847" cy="1314450"/>
          </a:xfrm>
        </p:spPr>
        <p:txBody>
          <a:bodyPr>
            <a:normAutofit fontScale="32500" lnSpcReduction="20000"/>
          </a:bodyPr>
          <a:lstStyle/>
          <a:p>
            <a:pPr>
              <a:spcBef>
                <a:spcPts val="0"/>
              </a:spcBef>
            </a:pPr>
            <a:r>
              <a:rPr lang="en-US" sz="5600" dirty="0"/>
              <a:t>Krista Langeland</a:t>
            </a:r>
          </a:p>
          <a:p>
            <a:pPr>
              <a:spcBef>
                <a:spcPts val="0"/>
              </a:spcBef>
            </a:pPr>
            <a:r>
              <a:rPr lang="en-US" sz="5600" dirty="0"/>
              <a:t>Bonnie Triezenberg</a:t>
            </a:r>
          </a:p>
          <a:p>
            <a:pPr>
              <a:spcBef>
                <a:spcPts val="0"/>
              </a:spcBef>
            </a:pPr>
            <a:r>
              <a:rPr lang="en-US" sz="5600" dirty="0"/>
              <a:t>Ben Goirigolzarri</a:t>
            </a:r>
          </a:p>
          <a:p>
            <a:r>
              <a:rPr lang="en-US" sz="5600" dirty="0"/>
              <a:t>05 March 2019</a:t>
            </a:r>
          </a:p>
        </p:txBody>
      </p:sp>
      <p:pic>
        <p:nvPicPr>
          <p:cNvPr id="7" name="Picture Placeholder 5">
            <a:extLst>
              <a:ext uri="{FF2B5EF4-FFF2-40B4-BE49-F238E27FC236}">
                <a16:creationId xmlns:a16="http://schemas.microsoft.com/office/drawing/2014/main" id="{8395FC48-A08A-4823-B149-EC59116A1187}"/>
              </a:ext>
            </a:extLst>
          </p:cNvPr>
          <p:cNvPicPr>
            <a:picLocks noChangeAspect="1"/>
          </p:cNvPicPr>
          <p:nvPr/>
        </p:nvPicPr>
        <p:blipFill>
          <a:blip r:embed="rId4">
            <a:extLst>
              <a:ext uri="{28A0092B-C50C-407E-A947-70E740481C1C}">
                <a14:useLocalDpi xmlns:a14="http://schemas.microsoft.com/office/drawing/2010/main" val="0"/>
              </a:ext>
            </a:extLst>
          </a:blip>
          <a:srcRect l="31707" r="31707"/>
          <a:stretch>
            <a:fillRect/>
          </a:stretch>
        </p:blipFill>
        <p:spPr>
          <a:xfrm>
            <a:off x="5692588" y="-1"/>
            <a:ext cx="3451412" cy="5143501"/>
          </a:xfrm>
          <a:prstGeom prst="rect">
            <a:avLst/>
          </a:prstGeom>
          <a:solidFill>
            <a:srgbClr val="FFFFFF"/>
          </a:solidFill>
        </p:spPr>
      </p:pic>
    </p:spTree>
    <p:extLst>
      <p:ext uri="{BB962C8B-B14F-4D97-AF65-F5344CB8AC3E}">
        <p14:creationId xmlns:p14="http://schemas.microsoft.com/office/powerpoint/2010/main" val="342189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418" y="526805"/>
            <a:ext cx="5865566" cy="4445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Action Button: Home 27">
            <a:hlinkClick r:id="rId4" action="ppaction://hlinksldjump" highlightClick="1"/>
          </p:cNvPr>
          <p:cNvSpPr/>
          <p:nvPr/>
        </p:nvSpPr>
        <p:spPr>
          <a:xfrm>
            <a:off x="7295031" y="4972737"/>
            <a:ext cx="179953" cy="170764"/>
          </a:xfrm>
          <a:prstGeom prst="actionButtonHo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5" name="Rectangle 4"/>
          <p:cNvSpPr/>
          <p:nvPr/>
        </p:nvSpPr>
        <p:spPr>
          <a:xfrm>
            <a:off x="1953622" y="693349"/>
            <a:ext cx="1992244"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2512317" y="878289"/>
            <a:ext cx="1024126"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321195" y="693349"/>
            <a:ext cx="1755341" cy="796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a:t>
            </a:r>
          </a:p>
        </p:txBody>
      </p:sp>
      <p:sp>
        <p:nvSpPr>
          <p:cNvPr id="15" name="Rectangle 14"/>
          <p:cNvSpPr/>
          <p:nvPr/>
        </p:nvSpPr>
        <p:spPr>
          <a:xfrm>
            <a:off x="5672784" y="1063228"/>
            <a:ext cx="1480411" cy="707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a:xfrm>
            <a:off x="1485900" y="205979"/>
            <a:ext cx="6172200" cy="320825"/>
          </a:xfrm>
        </p:spPr>
        <p:txBody>
          <a:bodyPr>
            <a:noAutofit/>
          </a:bodyPr>
          <a:lstStyle/>
          <a:p>
            <a:r>
              <a:rPr lang="en-US" sz="2100" b="1" dirty="0"/>
              <a:t>Game with Imperfect Rationality</a:t>
            </a:r>
          </a:p>
        </p:txBody>
      </p:sp>
      <p:sp>
        <p:nvSpPr>
          <p:cNvPr id="17" name="Rectangle 16"/>
          <p:cNvSpPr/>
          <p:nvPr/>
        </p:nvSpPr>
        <p:spPr>
          <a:xfrm>
            <a:off x="5388863" y="3899877"/>
            <a:ext cx="2086121"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450747" y="3899877"/>
            <a:ext cx="2324356" cy="1072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58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307" y="0"/>
            <a:ext cx="3477006"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0781" y="363474"/>
            <a:ext cx="2750058"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23CEA65-B504-449B-A68A-59C185AF7DB2}"/>
              </a:ext>
            </a:extLst>
          </p:cNvPr>
          <p:cNvSpPr txBox="1">
            <a:spLocks/>
          </p:cNvSpPr>
          <p:nvPr/>
        </p:nvSpPr>
        <p:spPr>
          <a:xfrm>
            <a:off x="486698" y="1634068"/>
            <a:ext cx="4817136" cy="2065866"/>
          </a:xfrm>
          <a:prstGeom prst="rect">
            <a:avLst/>
          </a:prstGeom>
        </p:spPr>
        <p:txBody>
          <a:bodyPr vert="horz" lIns="91440" tIns="45720" rIns="91440" bIns="45720" rtlCol="0">
            <a:normAutofit/>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171450">
              <a:lnSpc>
                <a:spcPct val="90000"/>
              </a:lnSpc>
              <a:buFont typeface="Arial" panose="020B0604020202020204" pitchFamily="34" charset="0"/>
              <a:buChar char="•"/>
            </a:pPr>
            <a:endParaRPr lang="en-US" sz="1400" dirty="0"/>
          </a:p>
          <a:p>
            <a:pPr indent="-228600">
              <a:lnSpc>
                <a:spcPct val="90000"/>
              </a:lnSpc>
            </a:pPr>
            <a:endParaRPr lang="en-US" sz="1400" dirty="0"/>
          </a:p>
        </p:txBody>
      </p:sp>
      <p:sp>
        <p:nvSpPr>
          <p:cNvPr id="2" name="Title 1"/>
          <p:cNvSpPr>
            <a:spLocks noGrp="1"/>
          </p:cNvSpPr>
          <p:nvPr>
            <p:ph type="title"/>
          </p:nvPr>
        </p:nvSpPr>
        <p:spPr>
          <a:xfrm>
            <a:off x="486696" y="0"/>
            <a:ext cx="4817137" cy="1257452"/>
          </a:xfrm>
        </p:spPr>
        <p:txBody>
          <a:bodyPr vert="horz" lIns="91440" tIns="45720" rIns="91440" bIns="45720" rtlCol="0">
            <a:normAutofit/>
          </a:bodyPr>
          <a:lstStyle/>
          <a:p>
            <a:pPr>
              <a:lnSpc>
                <a:spcPct val="90000"/>
              </a:lnSpc>
            </a:pPr>
            <a:r>
              <a:rPr lang="en-US" sz="2400" dirty="0"/>
              <a:t>Cognitive Choice Model Represents Perceived Value for Each Player Mindset</a:t>
            </a:r>
            <a:endParaRPr lang="en-US" sz="2400" kern="1200" dirty="0">
              <a:solidFill>
                <a:schemeClr val="accent1">
                  <a:lumMod val="75000"/>
                </a:schemeClr>
              </a:solidFill>
              <a:latin typeface="+mj-lt"/>
              <a:ea typeface="+mj-ea"/>
              <a:cs typeface="+mj-cs"/>
            </a:endParaRPr>
          </a:p>
        </p:txBody>
      </p:sp>
      <p:sp>
        <p:nvSpPr>
          <p:cNvPr id="5" name="Content Placeholder 4">
            <a:extLst>
              <a:ext uri="{FF2B5EF4-FFF2-40B4-BE49-F238E27FC236}">
                <a16:creationId xmlns:a16="http://schemas.microsoft.com/office/drawing/2014/main" id="{4070C0FE-02ED-4134-B8FC-18295D524208}"/>
              </a:ext>
            </a:extLst>
          </p:cNvPr>
          <p:cNvSpPr>
            <a:spLocks noGrp="1"/>
          </p:cNvSpPr>
          <p:nvPr>
            <p:ph idx="1"/>
          </p:nvPr>
        </p:nvSpPr>
        <p:spPr>
          <a:xfrm>
            <a:off x="6208250" y="1286116"/>
            <a:ext cx="2449680" cy="3391870"/>
          </a:xfrm>
        </p:spPr>
        <p:txBody>
          <a:bodyPr>
            <a:normAutofit fontScale="85000" lnSpcReduction="10000"/>
          </a:bodyPr>
          <a:lstStyle/>
          <a:p>
            <a:pPr marL="285750" indent="-228600">
              <a:lnSpc>
                <a:spcPct val="90000"/>
              </a:lnSpc>
              <a:defRPr/>
            </a:pPr>
            <a:r>
              <a:rPr lang="en-US" sz="1600" dirty="0"/>
              <a:t>Prospect Theory contends that actors undervalue gains and over-exaggerate the impact of a loss.  Essentially, “losses hurt more than equal gains please.”</a:t>
            </a:r>
          </a:p>
          <a:p>
            <a:pPr marL="285750" indent="-228600">
              <a:lnSpc>
                <a:spcPct val="90000"/>
              </a:lnSpc>
              <a:defRPr/>
            </a:pPr>
            <a:r>
              <a:rPr lang="en-US" sz="1600" dirty="0"/>
              <a:t>The theory illustrates the concept using a S-shaped utility, or value function. </a:t>
            </a:r>
          </a:p>
          <a:p>
            <a:pPr marL="285750" indent="-228600">
              <a:lnSpc>
                <a:spcPct val="90000"/>
              </a:lnSpc>
              <a:defRPr/>
            </a:pPr>
            <a:r>
              <a:rPr lang="en-US" sz="1600" dirty="0"/>
              <a:t>The theory further suggests that actors are willing to accept a higher risk if it means that they can avoid a loss.</a:t>
            </a:r>
          </a:p>
          <a:p>
            <a:pPr>
              <a:lnSpc>
                <a:spcPct val="90000"/>
              </a:lnSpc>
            </a:pPr>
            <a:endParaRPr lang="en-US" sz="1300" dirty="0"/>
          </a:p>
        </p:txBody>
      </p:sp>
      <p:sp>
        <p:nvSpPr>
          <p:cNvPr id="11" name="Rectangle 10">
            <a:extLst>
              <a:ext uri="{FF2B5EF4-FFF2-40B4-BE49-F238E27FC236}">
                <a16:creationId xmlns:a16="http://schemas.microsoft.com/office/drawing/2014/main" id="{B958E7B6-DFDD-4CB1-A70B-2F44517A3F50}"/>
              </a:ext>
            </a:extLst>
          </p:cNvPr>
          <p:cNvSpPr/>
          <p:nvPr/>
        </p:nvSpPr>
        <p:spPr>
          <a:xfrm>
            <a:off x="611815" y="3613147"/>
            <a:ext cx="4873755" cy="523220"/>
          </a:xfrm>
          <a:prstGeom prst="rect">
            <a:avLst/>
          </a:prstGeom>
        </p:spPr>
        <p:txBody>
          <a:bodyPr wrap="square">
            <a:spAutoFit/>
          </a:bodyPr>
          <a:lstStyle/>
          <a:p>
            <a:pPr>
              <a:spcAft>
                <a:spcPts val="600"/>
              </a:spcAft>
            </a:pPr>
            <a:r>
              <a:rPr lang="en-US" sz="1400" b="1" dirty="0"/>
              <a:t>S-curve shape, based on prospect theory, represents an actor’s perceptions regarding gains and losses</a:t>
            </a:r>
          </a:p>
        </p:txBody>
      </p:sp>
      <p:pic>
        <p:nvPicPr>
          <p:cNvPr id="7" name="Picture 6">
            <a:extLst>
              <a:ext uri="{FF2B5EF4-FFF2-40B4-BE49-F238E27FC236}">
                <a16:creationId xmlns:a16="http://schemas.microsoft.com/office/drawing/2014/main" id="{D8ABB82E-CC36-49A8-A5A6-1CD95BA7A2C1}"/>
              </a:ext>
            </a:extLst>
          </p:cNvPr>
          <p:cNvPicPr>
            <a:picLocks noChangeAspect="1"/>
          </p:cNvPicPr>
          <p:nvPr/>
        </p:nvPicPr>
        <p:blipFill>
          <a:blip r:embed="rId3"/>
          <a:stretch>
            <a:fillRect/>
          </a:stretch>
        </p:blipFill>
        <p:spPr>
          <a:xfrm>
            <a:off x="6651168" y="363474"/>
            <a:ext cx="1783255" cy="728454"/>
          </a:xfrm>
          <a:prstGeom prst="rect">
            <a:avLst/>
          </a:prstGeom>
        </p:spPr>
      </p:pic>
      <p:pic>
        <p:nvPicPr>
          <p:cNvPr id="12" name="Picture 11">
            <a:extLst>
              <a:ext uri="{FF2B5EF4-FFF2-40B4-BE49-F238E27FC236}">
                <a16:creationId xmlns:a16="http://schemas.microsoft.com/office/drawing/2014/main" id="{68A4A315-43E5-4AC3-A737-3DA83EDECA39}"/>
              </a:ext>
            </a:extLst>
          </p:cNvPr>
          <p:cNvPicPr>
            <a:picLocks noChangeAspect="1"/>
          </p:cNvPicPr>
          <p:nvPr/>
        </p:nvPicPr>
        <p:blipFill>
          <a:blip r:embed="rId4"/>
          <a:stretch>
            <a:fillRect/>
          </a:stretch>
        </p:blipFill>
        <p:spPr>
          <a:xfrm>
            <a:off x="1054044" y="1459245"/>
            <a:ext cx="3739061" cy="2112847"/>
          </a:xfrm>
          <a:prstGeom prst="rect">
            <a:avLst/>
          </a:prstGeom>
          <a:ln>
            <a:solidFill>
              <a:schemeClr val="tx1"/>
            </a:solidFill>
          </a:ln>
        </p:spPr>
      </p:pic>
      <p:sp>
        <p:nvSpPr>
          <p:cNvPr id="32" name="Rectangle 31">
            <a:extLst>
              <a:ext uri="{FF2B5EF4-FFF2-40B4-BE49-F238E27FC236}">
                <a16:creationId xmlns:a16="http://schemas.microsoft.com/office/drawing/2014/main" id="{0E00B749-4A29-4A50-BF92-8CCD826A5B37}"/>
              </a:ext>
            </a:extLst>
          </p:cNvPr>
          <p:cNvSpPr/>
          <p:nvPr/>
        </p:nvSpPr>
        <p:spPr>
          <a:xfrm>
            <a:off x="266700" y="4606308"/>
            <a:ext cx="4791996" cy="461665"/>
          </a:xfrm>
          <a:prstGeom prst="rect">
            <a:avLst/>
          </a:prstGeom>
        </p:spPr>
        <p:txBody>
          <a:bodyPr wrap="square">
            <a:spAutoFit/>
          </a:bodyPr>
          <a:lstStyle/>
          <a:p>
            <a:r>
              <a:rPr lang="en-US" sz="800" dirty="0"/>
              <a:t>Jervis, Robert. 1985. </a:t>
            </a:r>
            <a:r>
              <a:rPr lang="en-US" sz="800" i="1" dirty="0"/>
              <a:t>Psychology and Deterrence.</a:t>
            </a:r>
            <a:r>
              <a:rPr lang="en-US" sz="800" dirty="0"/>
              <a:t> Baltimore, MD: The Johns Hopkins University Press, p. 3</a:t>
            </a:r>
          </a:p>
          <a:p>
            <a:r>
              <a:rPr lang="en-US" sz="800" dirty="0"/>
              <a:t>Kahneman, Daniel, and Amos Tversky. 1979. "Prospect Theory: An Analysis of Decision under Risk." </a:t>
            </a:r>
            <a:r>
              <a:rPr lang="en-US" sz="800" i="1" dirty="0" err="1"/>
              <a:t>Econometrica</a:t>
            </a:r>
            <a:r>
              <a:rPr lang="en-US" sz="800" i="1" dirty="0"/>
              <a:t>, Vol.47, No.2</a:t>
            </a:r>
            <a:r>
              <a:rPr lang="en-US" sz="800" dirty="0"/>
              <a:t> 263-292.</a:t>
            </a:r>
          </a:p>
        </p:txBody>
      </p:sp>
    </p:spTree>
    <p:extLst>
      <p:ext uri="{BB962C8B-B14F-4D97-AF65-F5344CB8AC3E}">
        <p14:creationId xmlns:p14="http://schemas.microsoft.com/office/powerpoint/2010/main" val="77830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672784" y="224621"/>
            <a:ext cx="1480411" cy="707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Action Button: Home 27">
            <a:hlinkClick r:id="rId3" action="ppaction://hlinksldjump" highlightClick="1"/>
          </p:cNvPr>
          <p:cNvSpPr/>
          <p:nvPr/>
        </p:nvSpPr>
        <p:spPr>
          <a:xfrm>
            <a:off x="7295031" y="4972737"/>
            <a:ext cx="179953" cy="170764"/>
          </a:xfrm>
          <a:prstGeom prst="actionButtonHo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17" name="Rectangle 16"/>
          <p:cNvSpPr/>
          <p:nvPr/>
        </p:nvSpPr>
        <p:spPr>
          <a:xfrm>
            <a:off x="5388863" y="3899877"/>
            <a:ext cx="2086121"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450747" y="3899877"/>
            <a:ext cx="2324356" cy="1072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loud Callout 17"/>
          <p:cNvSpPr/>
          <p:nvPr/>
        </p:nvSpPr>
        <p:spPr>
          <a:xfrm>
            <a:off x="5630435" y="20490"/>
            <a:ext cx="1275336" cy="729781"/>
          </a:xfrm>
          <a:prstGeom prst="cloudCallout">
            <a:avLst>
              <a:gd name="adj1" fmla="val -96740"/>
              <a:gd name="adj2" fmla="val 586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p:nvPicPr>
        <p:blipFill>
          <a:blip r:embed="rId4"/>
          <a:stretch>
            <a:fillRect/>
          </a:stretch>
        </p:blipFill>
        <p:spPr>
          <a:xfrm>
            <a:off x="5816758" y="187264"/>
            <a:ext cx="901368" cy="335321"/>
          </a:xfrm>
          <a:prstGeom prst="rect">
            <a:avLst/>
          </a:prstGeom>
        </p:spPr>
      </p:pic>
      <p:sp>
        <p:nvSpPr>
          <p:cNvPr id="22" name="Rectangle 21"/>
          <p:cNvSpPr/>
          <p:nvPr/>
        </p:nvSpPr>
        <p:spPr>
          <a:xfrm>
            <a:off x="2822471" y="148873"/>
            <a:ext cx="1024126"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Cloud Callout 22"/>
          <p:cNvSpPr/>
          <p:nvPr/>
        </p:nvSpPr>
        <p:spPr>
          <a:xfrm>
            <a:off x="2662225" y="20490"/>
            <a:ext cx="1226720" cy="729781"/>
          </a:xfrm>
          <a:prstGeom prst="cloudCallout">
            <a:avLst>
              <a:gd name="adj1" fmla="val 95613"/>
              <a:gd name="adj2" fmla="val 490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p:cNvPicPr>
            <a:picLocks noChangeAspect="1"/>
          </p:cNvPicPr>
          <p:nvPr/>
        </p:nvPicPr>
        <p:blipFill>
          <a:blip r:embed="rId5"/>
          <a:stretch>
            <a:fillRect/>
          </a:stretch>
        </p:blipFill>
        <p:spPr>
          <a:xfrm>
            <a:off x="2889910" y="217032"/>
            <a:ext cx="821351" cy="305554"/>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418" y="526805"/>
            <a:ext cx="5865566" cy="4445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5630436" y="3860505"/>
            <a:ext cx="1978388" cy="812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a:t>
            </a:r>
          </a:p>
        </p:txBody>
      </p:sp>
      <p:sp>
        <p:nvSpPr>
          <p:cNvPr id="25" name="Rectangle 24"/>
          <p:cNvSpPr/>
          <p:nvPr/>
        </p:nvSpPr>
        <p:spPr>
          <a:xfrm>
            <a:off x="1422719" y="3812235"/>
            <a:ext cx="2352384" cy="1160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a:t>
            </a:r>
          </a:p>
        </p:txBody>
      </p:sp>
      <p:sp>
        <p:nvSpPr>
          <p:cNvPr id="27" name="Title 3"/>
          <p:cNvSpPr txBox="1">
            <a:spLocks/>
          </p:cNvSpPr>
          <p:nvPr/>
        </p:nvSpPr>
        <p:spPr>
          <a:xfrm>
            <a:off x="973609" y="-37524"/>
            <a:ext cx="1833833" cy="320825"/>
          </a:xfrm>
          <a:prstGeom prst="rect">
            <a:avLst/>
          </a:prstGeom>
        </p:spPr>
        <p:txBody>
          <a:bodyPr vert="horz" lIns="68580" tIns="68580" rIns="68580" bIns="68580" rtlCol="0" anchor="t" anchorCtr="1">
            <a:noAutofit/>
          </a:bodyPr>
          <a:lstStyle>
            <a:lvl1pPr algn="ctr" defTabSz="914400" rtl="0" eaLnBrk="1" latinLnBrk="0" hangingPunct="1">
              <a:spcBef>
                <a:spcPct val="0"/>
              </a:spcBef>
              <a:buNone/>
              <a:defRPr sz="4400" b="0" kern="1200">
                <a:solidFill>
                  <a:schemeClr val="tx2"/>
                </a:solidFill>
                <a:latin typeface="+mj-lt"/>
                <a:ea typeface="+mj-ea"/>
                <a:cs typeface="+mj-cs"/>
              </a:defRPr>
            </a:lvl1pPr>
          </a:lstStyle>
          <a:p>
            <a:pPr algn="l"/>
            <a:r>
              <a:rPr lang="en-US" sz="2100" b="1"/>
              <a:t>Game with Non-Unitary Actors</a:t>
            </a:r>
            <a:endParaRPr lang="en-US" sz="2100" b="1" dirty="0"/>
          </a:p>
        </p:txBody>
      </p:sp>
      <p:sp>
        <p:nvSpPr>
          <p:cNvPr id="2" name="Rectangle 1">
            <a:extLst>
              <a:ext uri="{FF2B5EF4-FFF2-40B4-BE49-F238E27FC236}">
                <a16:creationId xmlns:a16="http://schemas.microsoft.com/office/drawing/2014/main" id="{AE879240-656C-4890-BB99-923779172FC9}"/>
              </a:ext>
            </a:extLst>
          </p:cNvPr>
          <p:cNvSpPr/>
          <p:nvPr/>
        </p:nvSpPr>
        <p:spPr>
          <a:xfrm>
            <a:off x="7195545" y="438105"/>
            <a:ext cx="1536414" cy="1223412"/>
          </a:xfrm>
          <a:prstGeom prst="rect">
            <a:avLst/>
          </a:prstGeom>
          <a:solidFill>
            <a:srgbClr val="4F81BD"/>
          </a:solidFill>
        </p:spPr>
        <p:txBody>
          <a:bodyPr wrap="square">
            <a:spAutoFit/>
          </a:bodyPr>
          <a:lstStyle/>
          <a:p>
            <a:pPr marL="0" lvl="1"/>
            <a:r>
              <a:rPr lang="en-US" sz="1050" b="1" i="1" dirty="0">
                <a:solidFill>
                  <a:schemeClr val="bg1"/>
                </a:solidFill>
              </a:rPr>
              <a:t>States have “capital” in Political, Military, Economic, Social, Infrastructure, and Information (PMESII) domains that allow them to exert power</a:t>
            </a:r>
          </a:p>
        </p:txBody>
      </p:sp>
    </p:spTree>
    <p:extLst>
      <p:ext uri="{BB962C8B-B14F-4D97-AF65-F5344CB8AC3E}">
        <p14:creationId xmlns:p14="http://schemas.microsoft.com/office/powerpoint/2010/main" val="58886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B60CD9FD-D12A-4E20-8285-866D872989EA}"/>
              </a:ext>
            </a:extLst>
          </p:cNvPr>
          <p:cNvSpPr>
            <a:spLocks noGrp="1"/>
          </p:cNvSpPr>
          <p:nvPr>
            <p:ph type="title"/>
          </p:nvPr>
        </p:nvSpPr>
        <p:spPr>
          <a:xfrm>
            <a:off x="457200" y="279810"/>
            <a:ext cx="7656653" cy="265023"/>
          </a:xfrm>
        </p:spPr>
        <p:txBody>
          <a:bodyPr>
            <a:noAutofit/>
          </a:bodyPr>
          <a:lstStyle/>
          <a:p>
            <a:r>
              <a:rPr lang="en-US" sz="2400" dirty="0">
                <a:solidFill>
                  <a:schemeClr val="accent1">
                    <a:lumMod val="75000"/>
                  </a:schemeClr>
                </a:solidFill>
              </a:rPr>
              <a:t>Multi-Dimensional Players Value Political, Military, and Social Capital</a:t>
            </a:r>
            <a:endParaRPr lang="en-US" sz="2400" dirty="0"/>
          </a:p>
        </p:txBody>
      </p:sp>
      <p:pic>
        <p:nvPicPr>
          <p:cNvPr id="28" name="Picture 27">
            <a:extLst>
              <a:ext uri="{FF2B5EF4-FFF2-40B4-BE49-F238E27FC236}">
                <a16:creationId xmlns:a16="http://schemas.microsoft.com/office/drawing/2014/main" id="{0A896FED-0DA4-498A-9CCC-0B60B0A00A9A}"/>
              </a:ext>
            </a:extLst>
          </p:cNvPr>
          <p:cNvPicPr>
            <a:picLocks noChangeAspect="1"/>
          </p:cNvPicPr>
          <p:nvPr/>
        </p:nvPicPr>
        <p:blipFill>
          <a:blip r:embed="rId3"/>
          <a:stretch>
            <a:fillRect/>
          </a:stretch>
        </p:blipFill>
        <p:spPr>
          <a:xfrm>
            <a:off x="2385184" y="811356"/>
            <a:ext cx="3800684" cy="959812"/>
          </a:xfrm>
          <a:prstGeom prst="rect">
            <a:avLst/>
          </a:prstGeom>
        </p:spPr>
      </p:pic>
      <p:graphicFrame>
        <p:nvGraphicFramePr>
          <p:cNvPr id="29" name="Table 28">
            <a:extLst>
              <a:ext uri="{FF2B5EF4-FFF2-40B4-BE49-F238E27FC236}">
                <a16:creationId xmlns:a16="http://schemas.microsoft.com/office/drawing/2014/main" id="{FA196818-4B8A-4482-A9C1-98BAD2A796BB}"/>
              </a:ext>
            </a:extLst>
          </p:cNvPr>
          <p:cNvGraphicFramePr>
            <a:graphicFrameLocks noGrp="1"/>
          </p:cNvGraphicFramePr>
          <p:nvPr>
            <p:extLst>
              <p:ext uri="{D42A27DB-BD31-4B8C-83A1-F6EECF244321}">
                <p14:modId xmlns:p14="http://schemas.microsoft.com/office/powerpoint/2010/main" val="1757054913"/>
              </p:ext>
            </p:extLst>
          </p:nvPr>
        </p:nvGraphicFramePr>
        <p:xfrm>
          <a:off x="457200" y="1771168"/>
          <a:ext cx="8263468" cy="3078480"/>
        </p:xfrm>
        <a:graphic>
          <a:graphicData uri="http://schemas.openxmlformats.org/drawingml/2006/table">
            <a:tbl>
              <a:tblPr firstRow="1" bandRow="1">
                <a:tableStyleId>{5C22544A-7EE6-4342-B048-85BDC9FD1C3A}</a:tableStyleId>
              </a:tblPr>
              <a:tblGrid>
                <a:gridCol w="1750219">
                  <a:extLst>
                    <a:ext uri="{9D8B030D-6E8A-4147-A177-3AD203B41FA5}">
                      <a16:colId xmlns:a16="http://schemas.microsoft.com/office/drawing/2014/main" val="1790378861"/>
                    </a:ext>
                  </a:extLst>
                </a:gridCol>
                <a:gridCol w="1497699">
                  <a:extLst>
                    <a:ext uri="{9D8B030D-6E8A-4147-A177-3AD203B41FA5}">
                      <a16:colId xmlns:a16="http://schemas.microsoft.com/office/drawing/2014/main" val="3790455452"/>
                    </a:ext>
                  </a:extLst>
                </a:gridCol>
                <a:gridCol w="5015550">
                  <a:extLst>
                    <a:ext uri="{9D8B030D-6E8A-4147-A177-3AD203B41FA5}">
                      <a16:colId xmlns:a16="http://schemas.microsoft.com/office/drawing/2014/main" val="322859401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Objective category</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Objective</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Metric</a:t>
                      </a:r>
                    </a:p>
                    <a:p>
                      <a:endParaRPr lang="en-US" sz="1400" dirty="0"/>
                    </a:p>
                  </a:txBody>
                  <a:tcPr/>
                </a:tc>
                <a:extLst>
                  <a:ext uri="{0D108BD9-81ED-4DB2-BD59-A6C34878D82A}">
                    <a16:rowId xmlns:a16="http://schemas.microsoft.com/office/drawing/2014/main" val="21360234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prstClr val="black"/>
                          </a:solidFill>
                          <a:latin typeface="+mn-lt"/>
                          <a:ea typeface="+mn-ea"/>
                          <a:cs typeface="+mn-cs"/>
                        </a:rPr>
                        <a:t>Power Projection from Space</a:t>
                      </a:r>
                      <a:endParaRPr lang="en-US" sz="1200" kern="1200" dirty="0">
                        <a:solidFill>
                          <a:schemeClr val="dk1"/>
                        </a:solidFill>
                        <a:latin typeface="+mn-lt"/>
                        <a:ea typeface="+mn-ea"/>
                        <a:cs typeface="+mn-cs"/>
                      </a:endParaRP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Maximize</a:t>
                      </a:r>
                    </a:p>
                    <a:p>
                      <a:endParaRPr lang="en-US" sz="1200" dirty="0"/>
                    </a:p>
                  </a:txBody>
                  <a:tcPr/>
                </a:tc>
                <a:tc>
                  <a:txBody>
                    <a:bodyPr/>
                    <a:lstStyle/>
                    <a:p>
                      <a:r>
                        <a:rPr lang="en-US" sz="1200" dirty="0">
                          <a:latin typeface="Arial Narrow" panose="020B0606020202030204" pitchFamily="34" charset="0"/>
                        </a:rPr>
                        <a:t>Each state’s ability over time to project power into the theater of ground war using military, social, information and infrastructure means.</a:t>
                      </a:r>
                    </a:p>
                    <a:p>
                      <a:pPr marL="214313" indent="-214313">
                        <a:buFont typeface="Arial" panose="020B0604020202020204" pitchFamily="34" charset="0"/>
                        <a:buChar char="•"/>
                      </a:pPr>
                      <a:r>
                        <a:rPr lang="en-US" sz="1200" dirty="0">
                          <a:latin typeface="Arial Narrow" panose="020B0606020202030204" pitchFamily="34" charset="0"/>
                        </a:rPr>
                        <a:t>M is the ability to project military power</a:t>
                      </a:r>
                    </a:p>
                    <a:p>
                      <a:pPr marL="214313" indent="-214313">
                        <a:buFont typeface="Arial" panose="020B0604020202020204" pitchFamily="34" charset="0"/>
                        <a:buChar char="•"/>
                      </a:pPr>
                      <a:r>
                        <a:rPr lang="en-US" sz="1200" dirty="0">
                          <a:latin typeface="Arial Narrow" panose="020B0606020202030204" pitchFamily="34" charset="0"/>
                        </a:rPr>
                        <a:t>SII is the ability to shape the information environment</a:t>
                      </a:r>
                    </a:p>
                  </a:txBody>
                  <a:tcPr/>
                </a:tc>
                <a:extLst>
                  <a:ext uri="{0D108BD9-81ED-4DB2-BD59-A6C34878D82A}">
                    <a16:rowId xmlns:a16="http://schemas.microsoft.com/office/drawing/2014/main" val="1742026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prstClr val="black"/>
                          </a:solidFill>
                          <a:latin typeface="+mn-lt"/>
                          <a:ea typeface="+mn-ea"/>
                          <a:cs typeface="+mn-cs"/>
                        </a:rPr>
                        <a:t>Political Standing</a:t>
                      </a:r>
                      <a:endParaRPr lang="en-US" sz="1200" kern="1200" dirty="0">
                        <a:solidFill>
                          <a:schemeClr val="dk1"/>
                        </a:solidFill>
                        <a:latin typeface="+mn-lt"/>
                        <a:ea typeface="+mn-ea"/>
                        <a:cs typeface="+mn-cs"/>
                      </a:endParaRP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Maximize</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Each state’s ability over time to project power using political means; measured relative to the state’s internal “reference point”</a:t>
                      </a:r>
                    </a:p>
                  </a:txBody>
                  <a:tcPr/>
                </a:tc>
                <a:extLst>
                  <a:ext uri="{0D108BD9-81ED-4DB2-BD59-A6C34878D82A}">
                    <a16:rowId xmlns:a16="http://schemas.microsoft.com/office/drawing/2014/main" val="3994044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Relative Space Weapons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Maximize</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Each state’s ability over time to develop space weapons, measured relative to the opponent’s space weapon development.   </a:t>
                      </a:r>
                    </a:p>
                  </a:txBody>
                  <a:tcPr/>
                </a:tc>
                <a:extLst>
                  <a:ext uri="{0D108BD9-81ED-4DB2-BD59-A6C34878D82A}">
                    <a16:rowId xmlns:a16="http://schemas.microsoft.com/office/drawing/2014/main" val="8926008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Vulnerability</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Minimize Own</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Maximize Opponent’s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If deterrence breaks down, minimize periods of vulnerability in ground war.  Vulnerability is measured against a threshold at which a state is able to project 100% of necessary space power.  Redundancy builds capability above threshold.  Resiliency shortens time below</a:t>
                      </a:r>
                    </a:p>
                  </a:txBody>
                  <a:tcPr/>
                </a:tc>
                <a:extLst>
                  <a:ext uri="{0D108BD9-81ED-4DB2-BD59-A6C34878D82A}">
                    <a16:rowId xmlns:a16="http://schemas.microsoft.com/office/drawing/2014/main" val="266842681"/>
                  </a:ext>
                </a:extLst>
              </a:tr>
            </a:tbl>
          </a:graphicData>
        </a:graphic>
      </p:graphicFrame>
    </p:spTree>
    <p:extLst>
      <p:ext uri="{BB962C8B-B14F-4D97-AF65-F5344CB8AC3E}">
        <p14:creationId xmlns:p14="http://schemas.microsoft.com/office/powerpoint/2010/main" val="169785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2355" y="119572"/>
            <a:ext cx="7996886" cy="742950"/>
          </a:xfrm>
        </p:spPr>
        <p:txBody>
          <a:bodyPr>
            <a:noAutofit/>
          </a:bodyPr>
          <a:lstStyle/>
          <a:p>
            <a:r>
              <a:rPr lang="en-US" sz="2400" dirty="0"/>
              <a:t>Players make decisions that maximize the integral of their objective function over the entire game</a:t>
            </a:r>
          </a:p>
        </p:txBody>
      </p:sp>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23905379-0036-462F-8181-42ADDAB78E31}"/>
                  </a:ext>
                </a:extLst>
              </p:cNvPr>
              <p:cNvGraphicFramePr>
                <a:graphicFrameLocks noGrp="1"/>
              </p:cNvGraphicFramePr>
              <p:nvPr>
                <p:extLst>
                  <p:ext uri="{D42A27DB-BD31-4B8C-83A1-F6EECF244321}">
                    <p14:modId xmlns:p14="http://schemas.microsoft.com/office/powerpoint/2010/main" val="3031009917"/>
                  </p:ext>
                </p:extLst>
              </p:nvPr>
            </p:nvGraphicFramePr>
            <p:xfrm>
              <a:off x="427043" y="862522"/>
              <a:ext cx="8241175" cy="3454654"/>
            </p:xfrm>
            <a:graphic>
              <a:graphicData uri="http://schemas.openxmlformats.org/drawingml/2006/table">
                <a:tbl>
                  <a:tblPr firstRow="1" bandRow="1">
                    <a:tableStyleId>{5C22544A-7EE6-4342-B048-85BDC9FD1C3A}</a:tableStyleId>
                  </a:tblPr>
                  <a:tblGrid>
                    <a:gridCol w="4051177">
                      <a:extLst>
                        <a:ext uri="{9D8B030D-6E8A-4147-A177-3AD203B41FA5}">
                          <a16:colId xmlns:a16="http://schemas.microsoft.com/office/drawing/2014/main" val="20000"/>
                        </a:ext>
                      </a:extLst>
                    </a:gridCol>
                    <a:gridCol w="4189998">
                      <a:extLst>
                        <a:ext uri="{9D8B030D-6E8A-4147-A177-3AD203B41FA5}">
                          <a16:colId xmlns:a16="http://schemas.microsoft.com/office/drawing/2014/main" val="20002"/>
                        </a:ext>
                      </a:extLst>
                    </a:gridCol>
                  </a:tblGrid>
                  <a:tr h="0">
                    <a:tc>
                      <a:txBody>
                        <a:bodyPr/>
                        <a:lstStyle/>
                        <a:p>
                          <a:r>
                            <a:rPr lang="en-US" sz="1400" dirty="0"/>
                            <a:t>Objective</a:t>
                          </a:r>
                        </a:p>
                      </a:txBody>
                      <a:tcPr marL="68580" marR="68580" marT="34290" marB="34290"/>
                    </a:tc>
                    <a:tc>
                      <a:txBody>
                        <a:bodyPr/>
                        <a:lstStyle/>
                        <a:p>
                          <a:r>
                            <a:rPr lang="en-US" sz="1400" dirty="0"/>
                            <a:t>Metric</a:t>
                          </a:r>
                        </a:p>
                      </a:txBody>
                      <a:tcPr marL="68580" marR="68580" marT="34290" marB="34290"/>
                    </a:tc>
                    <a:extLst>
                      <a:ext uri="{0D108BD9-81ED-4DB2-BD59-A6C34878D82A}">
                        <a16:rowId xmlns:a16="http://schemas.microsoft.com/office/drawing/2014/main" val="10000"/>
                      </a:ext>
                    </a:extLst>
                  </a:tr>
                  <a:tr h="0">
                    <a:tc>
                      <a:txBody>
                        <a:bodyPr/>
                        <a:lstStyle/>
                        <a:p>
                          <a:r>
                            <a:rPr lang="en-US" sz="1100" dirty="0"/>
                            <a:t>Maximize own M</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900" i="1" kern="1200" smtClean="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𝑀</m:t>
                                    </m:r>
                                  </m:e>
                                  <m:sub>
                                    <m:r>
                                      <a:rPr lang="en-US" sz="900" i="1" kern="1200">
                                        <a:solidFill>
                                          <a:schemeClr val="dk1"/>
                                        </a:solidFill>
                                        <a:effectLst/>
                                        <a:latin typeface="Cambria Math" charset="0"/>
                                        <a:ea typeface="+mn-ea"/>
                                        <a:cs typeface="+mn-cs"/>
                                      </a:rPr>
                                      <m:t>𝑇</m:t>
                                    </m:r>
                                  </m:sub>
                                </m:sSub>
                                <m:r>
                                  <a:rPr lang="en-US" sz="900" i="1" kern="1200">
                                    <a:solidFill>
                                      <a:schemeClr val="dk1"/>
                                    </a:solidFill>
                                    <a:effectLst/>
                                    <a:latin typeface="Cambria Math" charset="0"/>
                                    <a:ea typeface="+mn-ea"/>
                                    <a:cs typeface="+mn-cs"/>
                                  </a:rPr>
                                  <m:t>= </m:t>
                                </m:r>
                                <m:nary>
                                  <m:naryPr>
                                    <m:chr m:val="∑"/>
                                    <m:limLoc m:val="undOvr"/>
                                    <m:ctrlPr>
                                      <a:rPr lang="en-US" sz="900" i="1" kern="1200">
                                        <a:solidFill>
                                          <a:schemeClr val="dk1"/>
                                        </a:solidFill>
                                        <a:effectLst/>
                                        <a:latin typeface="Cambria Math" panose="02040503050406030204" pitchFamily="18" charset="0"/>
                                        <a:ea typeface="+mn-ea"/>
                                        <a:cs typeface="+mn-cs"/>
                                      </a:rPr>
                                    </m:ctrlPr>
                                  </m:naryPr>
                                  <m:sub>
                                    <m:r>
                                      <a:rPr lang="en-US" sz="900" i="1" kern="1200">
                                        <a:solidFill>
                                          <a:schemeClr val="dk1"/>
                                        </a:solidFill>
                                        <a:effectLst/>
                                        <a:latin typeface="Cambria Math" charset="0"/>
                                        <a:ea typeface="+mn-ea"/>
                                        <a:cs typeface="+mn-cs"/>
                                      </a:rPr>
                                      <m:t>𝑡</m:t>
                                    </m:r>
                                    <m:r>
                                      <a:rPr lang="en-US" sz="900" i="1" kern="1200">
                                        <a:solidFill>
                                          <a:schemeClr val="dk1"/>
                                        </a:solidFill>
                                        <a:effectLst/>
                                        <a:latin typeface="Cambria Math" charset="0"/>
                                        <a:ea typeface="+mn-ea"/>
                                        <a:cs typeface="+mn-cs"/>
                                      </a:rPr>
                                      <m:t>=0</m:t>
                                    </m:r>
                                  </m:sub>
                                  <m:sup>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m:t>
                                        </m:r>
                                      </m:sub>
                                    </m:sSub>
                                  </m:sup>
                                  <m:e>
                                    <m:d>
                                      <m:dPr>
                                        <m:ctrlPr>
                                          <a:rPr lang="en-US" sz="900" i="1" kern="1200">
                                            <a:solidFill>
                                              <a:schemeClr val="dk1"/>
                                            </a:solidFill>
                                            <a:effectLst/>
                                            <a:latin typeface="Cambria Math" panose="02040503050406030204" pitchFamily="18" charset="0"/>
                                            <a:ea typeface="+mn-ea"/>
                                            <a:cs typeface="+mn-cs"/>
                                          </a:rPr>
                                        </m:ctrlPr>
                                      </m:dPr>
                                      <m:e>
                                        <m:r>
                                          <a:rPr lang="en-US" sz="900" i="1" kern="1200">
                                            <a:solidFill>
                                              <a:schemeClr val="dk1"/>
                                            </a:solidFill>
                                            <a:effectLst/>
                                            <a:latin typeface="Cambria Math" charset="0"/>
                                            <a:ea typeface="+mn-ea"/>
                                            <a:cs typeface="+mn-cs"/>
                                          </a:rPr>
                                          <m:t>𝑀</m:t>
                                        </m:r>
                                      </m:e>
                                    </m:d>
                                  </m:e>
                                </m:nary>
                                <m:r>
                                  <a:rPr lang="en-US" sz="900" i="1"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𝑡</m:t>
                                </m:r>
                              </m:oMath>
                            </m:oMathPara>
                          </a14:m>
                          <a:endParaRPr lang="en-US" sz="9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10001"/>
                      </a:ext>
                    </a:extLst>
                  </a:tr>
                  <a:tr h="0">
                    <a:tc>
                      <a:txBody>
                        <a:bodyPr/>
                        <a:lstStyle/>
                        <a:p>
                          <a:r>
                            <a:rPr lang="en-US" sz="1100" dirty="0"/>
                            <a:t>Maximize own SII</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900" i="1" kern="1200" smtClean="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𝑆𝐼𝐼</m:t>
                                    </m:r>
                                  </m:e>
                                  <m:sub>
                                    <m:r>
                                      <a:rPr lang="en-US" sz="900" i="1" kern="1200">
                                        <a:solidFill>
                                          <a:schemeClr val="dk1"/>
                                        </a:solidFill>
                                        <a:effectLst/>
                                        <a:latin typeface="Cambria Math" charset="0"/>
                                        <a:ea typeface="+mn-ea"/>
                                        <a:cs typeface="+mn-cs"/>
                                      </a:rPr>
                                      <m:t>𝑇</m:t>
                                    </m:r>
                                  </m:sub>
                                </m:sSub>
                                <m:r>
                                  <a:rPr lang="en-US" sz="900" i="1" kern="1200">
                                    <a:solidFill>
                                      <a:schemeClr val="dk1"/>
                                    </a:solidFill>
                                    <a:effectLst/>
                                    <a:latin typeface="Cambria Math" charset="0"/>
                                    <a:ea typeface="+mn-ea"/>
                                    <a:cs typeface="+mn-cs"/>
                                  </a:rPr>
                                  <m:t>=</m:t>
                                </m:r>
                                <m:nary>
                                  <m:naryPr>
                                    <m:chr m:val="∑"/>
                                    <m:limLoc m:val="undOvr"/>
                                    <m:ctrlPr>
                                      <a:rPr lang="en-US" sz="900" i="1" kern="1200">
                                        <a:solidFill>
                                          <a:schemeClr val="dk1"/>
                                        </a:solidFill>
                                        <a:effectLst/>
                                        <a:latin typeface="Cambria Math" panose="02040503050406030204" pitchFamily="18" charset="0"/>
                                        <a:ea typeface="+mn-ea"/>
                                        <a:cs typeface="+mn-cs"/>
                                      </a:rPr>
                                    </m:ctrlPr>
                                  </m:naryPr>
                                  <m:sub>
                                    <m:r>
                                      <a:rPr lang="en-US" sz="900" i="1" kern="1200">
                                        <a:solidFill>
                                          <a:schemeClr val="dk1"/>
                                        </a:solidFill>
                                        <a:effectLst/>
                                        <a:latin typeface="Cambria Math" charset="0"/>
                                        <a:ea typeface="+mn-ea"/>
                                        <a:cs typeface="+mn-cs"/>
                                      </a:rPr>
                                      <m:t>𝑡</m:t>
                                    </m:r>
                                    <m:r>
                                      <a:rPr lang="en-US" sz="900" i="1" kern="1200">
                                        <a:solidFill>
                                          <a:schemeClr val="dk1"/>
                                        </a:solidFill>
                                        <a:effectLst/>
                                        <a:latin typeface="Cambria Math" charset="0"/>
                                        <a:ea typeface="+mn-ea"/>
                                        <a:cs typeface="+mn-cs"/>
                                      </a:rPr>
                                      <m:t>=0</m:t>
                                    </m:r>
                                  </m:sub>
                                  <m:sup>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m:t>
                                        </m:r>
                                      </m:sub>
                                    </m:sSub>
                                  </m:sup>
                                  <m:e>
                                    <m:d>
                                      <m:dPr>
                                        <m:ctrlPr>
                                          <a:rPr lang="en-US" sz="900" i="1" kern="1200">
                                            <a:solidFill>
                                              <a:schemeClr val="dk1"/>
                                            </a:solidFill>
                                            <a:effectLst/>
                                            <a:latin typeface="Cambria Math" panose="02040503050406030204" pitchFamily="18" charset="0"/>
                                            <a:ea typeface="+mn-ea"/>
                                            <a:cs typeface="+mn-cs"/>
                                          </a:rPr>
                                        </m:ctrlPr>
                                      </m:dPr>
                                      <m:e>
                                        <m:r>
                                          <a:rPr lang="en-US" sz="900" i="1" kern="1200">
                                            <a:solidFill>
                                              <a:schemeClr val="dk1"/>
                                            </a:solidFill>
                                            <a:effectLst/>
                                            <a:latin typeface="Cambria Math" charset="0"/>
                                            <a:ea typeface="+mn-ea"/>
                                            <a:cs typeface="+mn-cs"/>
                                          </a:rPr>
                                          <m:t>𝑆𝐼𝐼</m:t>
                                        </m:r>
                                      </m:e>
                                    </m:d>
                                  </m:e>
                                </m:nary>
                                <m:r>
                                  <a:rPr lang="en-US" sz="900" i="1"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𝑡</m:t>
                                </m:r>
                              </m:oMath>
                            </m:oMathPara>
                          </a14:m>
                          <a:endParaRPr lang="en-US" sz="9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10002"/>
                      </a:ext>
                    </a:extLst>
                  </a:tr>
                  <a:tr h="0">
                    <a:tc>
                      <a:txBody>
                        <a:bodyPr/>
                        <a:lstStyle/>
                        <a:p>
                          <a:r>
                            <a:rPr lang="en-US" sz="1100" dirty="0"/>
                            <a:t>Maximize own P</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900" i="1" kern="1200" smtClean="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𝑃</m:t>
                                    </m:r>
                                  </m:e>
                                  <m:sub>
                                    <m:r>
                                      <a:rPr lang="en-US" sz="900" i="1" kern="1200">
                                        <a:solidFill>
                                          <a:schemeClr val="dk1"/>
                                        </a:solidFill>
                                        <a:effectLst/>
                                        <a:latin typeface="Cambria Math" charset="0"/>
                                        <a:ea typeface="+mn-ea"/>
                                        <a:cs typeface="+mn-cs"/>
                                      </a:rPr>
                                      <m:t>𝑇</m:t>
                                    </m:r>
                                  </m:sub>
                                </m:sSub>
                                <m:r>
                                  <a:rPr lang="en-US" sz="900" kern="1200">
                                    <a:solidFill>
                                      <a:schemeClr val="dk1"/>
                                    </a:solidFill>
                                    <a:effectLst/>
                                    <a:latin typeface="Cambria Math" charset="0"/>
                                    <a:ea typeface="+mn-ea"/>
                                    <a:cs typeface="+mn-cs"/>
                                  </a:rPr>
                                  <m:t>= </m:t>
                                </m:r>
                                <m:nary>
                                  <m:naryPr>
                                    <m:chr m:val="∑"/>
                                    <m:limLoc m:val="undOvr"/>
                                    <m:ctrlPr>
                                      <a:rPr lang="en-US" sz="900" i="1" kern="1200">
                                        <a:solidFill>
                                          <a:schemeClr val="dk1"/>
                                        </a:solidFill>
                                        <a:effectLst/>
                                        <a:latin typeface="Cambria Math" panose="02040503050406030204" pitchFamily="18" charset="0"/>
                                        <a:ea typeface="+mn-ea"/>
                                        <a:cs typeface="+mn-cs"/>
                                      </a:rPr>
                                    </m:ctrlPr>
                                  </m:naryPr>
                                  <m:sub>
                                    <m:r>
                                      <a:rPr lang="en-US" sz="900" i="1" kern="1200">
                                        <a:solidFill>
                                          <a:schemeClr val="dk1"/>
                                        </a:solidFill>
                                        <a:effectLst/>
                                        <a:latin typeface="Cambria Math" charset="0"/>
                                        <a:ea typeface="+mn-ea"/>
                                        <a:cs typeface="+mn-cs"/>
                                      </a:rPr>
                                      <m:t>𝑡</m:t>
                                    </m:r>
                                    <m:r>
                                      <a:rPr lang="en-US" sz="900" kern="1200">
                                        <a:solidFill>
                                          <a:schemeClr val="dk1"/>
                                        </a:solidFill>
                                        <a:effectLst/>
                                        <a:latin typeface="Cambria Math" charset="0"/>
                                        <a:ea typeface="+mn-ea"/>
                                        <a:cs typeface="+mn-cs"/>
                                      </a:rPr>
                                      <m:t>=0</m:t>
                                    </m:r>
                                  </m:sub>
                                  <m:sup>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m:t>
                                        </m:r>
                                      </m:sub>
                                    </m:sSub>
                                  </m:sup>
                                  <m:e>
                                    <m:r>
                                      <a:rPr lang="en-US" sz="900" kern="1200">
                                        <a:solidFill>
                                          <a:schemeClr val="dk1"/>
                                        </a:solidFill>
                                        <a:effectLst/>
                                        <a:latin typeface="Cambria Math" charset="0"/>
                                        <a:ea typeface="+mn-ea"/>
                                        <a:cs typeface="+mn-cs"/>
                                      </a:rPr>
                                      <m:t>( </m:t>
                                    </m:r>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𝑃</m:t>
                                        </m:r>
                                      </m:e>
                                      <m:sub>
                                        <m:r>
                                          <a:rPr lang="en-US" sz="900" i="1" kern="1200">
                                            <a:solidFill>
                                              <a:schemeClr val="dk1"/>
                                            </a:solidFill>
                                            <a:effectLst/>
                                            <a:latin typeface="Cambria Math" charset="0"/>
                                            <a:ea typeface="+mn-ea"/>
                                            <a:cs typeface="+mn-cs"/>
                                          </a:rPr>
                                          <m:t>𝐿𝐼𝑀</m:t>
                                        </m:r>
                                      </m:sub>
                                    </m:sSub>
                                    <m:r>
                                      <a:rPr lang="en-US" sz="900" kern="1200">
                                        <a:solidFill>
                                          <a:schemeClr val="dk1"/>
                                        </a:solidFill>
                                        <a:effectLst/>
                                        <a:latin typeface="Cambria Math" charset="0"/>
                                        <a:ea typeface="+mn-ea"/>
                                        <a:cs typeface="+mn-cs"/>
                                      </a:rPr>
                                      <m:t>)</m:t>
                                    </m:r>
                                  </m:e>
                                </m:nary>
                                <m:r>
                                  <a:rPr lang="en-US" sz="900"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𝑡</m:t>
                                </m:r>
                              </m:oMath>
                            </m:oMathPara>
                          </a14:m>
                          <a:endParaRPr lang="en-US" sz="9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10003"/>
                      </a:ext>
                    </a:extLst>
                  </a:tr>
                  <a:tr h="0">
                    <a:tc>
                      <a:txBody>
                        <a:bodyPr/>
                        <a:lstStyle/>
                        <a:p>
                          <a:r>
                            <a:rPr lang="en-US" sz="1100" dirty="0"/>
                            <a:t>Maximize Own</a:t>
                          </a:r>
                          <a:r>
                            <a:rPr lang="en-US" sz="1100" baseline="0" dirty="0"/>
                            <a:t> M– </a:t>
                          </a:r>
                          <a:r>
                            <a:rPr lang="en-US" sz="1100" baseline="0" dirty="0" err="1"/>
                            <a:t>Opp</a:t>
                          </a:r>
                          <a:r>
                            <a:rPr lang="en-US" sz="1100" baseline="0" dirty="0"/>
                            <a:t> M from space weapons</a:t>
                          </a:r>
                          <a:endParaRPr lang="en-US" sz="11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900" i="1" kern="1200" smtClean="0">
                                        <a:solidFill>
                                          <a:schemeClr val="dk1"/>
                                        </a:solidFill>
                                        <a:effectLst/>
                                        <a:latin typeface="Cambria Math" panose="02040503050406030204" pitchFamily="18" charset="0"/>
                                        <a:ea typeface="+mn-ea"/>
                                        <a:cs typeface="+mn-cs"/>
                                      </a:rPr>
                                    </m:ctrlPr>
                                  </m:sSubPr>
                                  <m:e>
                                    <m:r>
                                      <a:rPr lang="en-US" sz="900"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𝑀</m:t>
                                    </m:r>
                                  </m:e>
                                  <m:sub>
                                    <m:r>
                                      <a:rPr lang="en-US" sz="900" i="1" kern="1200">
                                        <a:solidFill>
                                          <a:schemeClr val="dk1"/>
                                        </a:solidFill>
                                        <a:effectLst/>
                                        <a:latin typeface="Cambria Math" charset="0"/>
                                        <a:ea typeface="+mn-ea"/>
                                        <a:cs typeface="+mn-cs"/>
                                      </a:rPr>
                                      <m:t>𝑤𝑇</m:t>
                                    </m:r>
                                  </m:sub>
                                </m:sSub>
                                <m:r>
                                  <a:rPr lang="en-US" sz="900" kern="1200">
                                    <a:solidFill>
                                      <a:schemeClr val="dk1"/>
                                    </a:solidFill>
                                    <a:effectLst/>
                                    <a:latin typeface="Cambria Math" charset="0"/>
                                    <a:ea typeface="+mn-ea"/>
                                    <a:cs typeface="+mn-cs"/>
                                  </a:rPr>
                                  <m:t>= </m:t>
                                </m:r>
                                <m:nary>
                                  <m:naryPr>
                                    <m:chr m:val="∑"/>
                                    <m:limLoc m:val="undOvr"/>
                                    <m:ctrlPr>
                                      <a:rPr lang="en-US" sz="900" i="1" kern="1200">
                                        <a:solidFill>
                                          <a:schemeClr val="dk1"/>
                                        </a:solidFill>
                                        <a:effectLst/>
                                        <a:latin typeface="Cambria Math" panose="02040503050406030204" pitchFamily="18" charset="0"/>
                                        <a:ea typeface="+mn-ea"/>
                                        <a:cs typeface="+mn-cs"/>
                                      </a:rPr>
                                    </m:ctrlPr>
                                  </m:naryPr>
                                  <m:sub>
                                    <m:r>
                                      <a:rPr lang="en-US" sz="900" i="1" kern="1200">
                                        <a:solidFill>
                                          <a:schemeClr val="dk1"/>
                                        </a:solidFill>
                                        <a:effectLst/>
                                        <a:latin typeface="Cambria Math" charset="0"/>
                                        <a:ea typeface="+mn-ea"/>
                                        <a:cs typeface="+mn-cs"/>
                                      </a:rPr>
                                      <m:t>𝑡</m:t>
                                    </m:r>
                                    <m:r>
                                      <a:rPr lang="en-US" sz="900" kern="1200">
                                        <a:solidFill>
                                          <a:schemeClr val="dk1"/>
                                        </a:solidFill>
                                        <a:effectLst/>
                                        <a:latin typeface="Cambria Math" charset="0"/>
                                        <a:ea typeface="+mn-ea"/>
                                        <a:cs typeface="+mn-cs"/>
                                      </a:rPr>
                                      <m:t>=0</m:t>
                                    </m:r>
                                  </m:sub>
                                  <m:sup>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m:t>
                                        </m:r>
                                      </m:sub>
                                    </m:sSub>
                                  </m:sup>
                                  <m:e>
                                    <m:r>
                                      <a:rPr lang="en-US" sz="900"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𝑂𝑤𝑛</m:t>
                                    </m:r>
                                    <m:sSub>
                                      <m:sSubPr>
                                        <m:ctrlPr>
                                          <a:rPr lang="en-US" sz="900" i="1" kern="1200">
                                            <a:solidFill>
                                              <a:schemeClr val="dk1"/>
                                            </a:solidFill>
                                            <a:effectLst/>
                                            <a:latin typeface="Cambria Math" panose="02040503050406030204" pitchFamily="18" charset="0"/>
                                            <a:ea typeface="+mn-ea"/>
                                            <a:cs typeface="+mn-cs"/>
                                          </a:rPr>
                                        </m:ctrlPr>
                                      </m:sSubPr>
                                      <m:e>
                                        <m:r>
                                          <a:rPr lang="en-US" sz="900" kern="1200">
                                            <a:solidFill>
                                              <a:schemeClr val="dk1"/>
                                            </a:solidFill>
                                            <a:effectLst/>
                                            <a:latin typeface="Cambria Math" charset="0"/>
                                            <a:ea typeface="+mn-ea"/>
                                            <a:cs typeface="+mn-cs"/>
                                          </a:rPr>
                                          <m:t> </m:t>
                                        </m:r>
                                        <m:r>
                                          <a:rPr lang="en-US" sz="900" i="1" kern="1200">
                                            <a:solidFill>
                                              <a:schemeClr val="dk1"/>
                                            </a:solidFill>
                                            <a:effectLst/>
                                            <a:latin typeface="Cambria Math" charset="0"/>
                                            <a:ea typeface="+mn-ea"/>
                                            <a:cs typeface="+mn-cs"/>
                                          </a:rPr>
                                          <m:t>𝑀</m:t>
                                        </m:r>
                                      </m:e>
                                      <m:sub>
                                        <m:r>
                                          <a:rPr lang="en-US" sz="900" i="1" kern="1200">
                                            <a:solidFill>
                                              <a:schemeClr val="dk1"/>
                                            </a:solidFill>
                                            <a:effectLst/>
                                            <a:latin typeface="Cambria Math" charset="0"/>
                                            <a:ea typeface="+mn-ea"/>
                                            <a:cs typeface="+mn-cs"/>
                                          </a:rPr>
                                          <m:t>𝑤</m:t>
                                        </m:r>
                                      </m:sub>
                                    </m:sSub>
                                    <m:r>
                                      <a:rPr lang="en-US" sz="900" i="1"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𝑂𝑝𝑝</m:t>
                                    </m:r>
                                    <m:r>
                                      <a:rPr lang="en-US" sz="900" kern="1200">
                                        <a:solidFill>
                                          <a:schemeClr val="dk1"/>
                                        </a:solidFill>
                                        <a:effectLst/>
                                        <a:latin typeface="Cambria Math" charset="0"/>
                                        <a:ea typeface="+mn-ea"/>
                                        <a:cs typeface="+mn-cs"/>
                                      </a:rPr>
                                      <m:t> </m:t>
                                    </m:r>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𝑀</m:t>
                                        </m:r>
                                      </m:e>
                                      <m:sub>
                                        <m:r>
                                          <a:rPr lang="en-US" sz="900" i="1" kern="1200">
                                            <a:solidFill>
                                              <a:schemeClr val="dk1"/>
                                            </a:solidFill>
                                            <a:effectLst/>
                                            <a:latin typeface="Cambria Math" charset="0"/>
                                            <a:ea typeface="+mn-ea"/>
                                            <a:cs typeface="+mn-cs"/>
                                          </a:rPr>
                                          <m:t>𝑤</m:t>
                                        </m:r>
                                      </m:sub>
                                    </m:sSub>
                                    <m:r>
                                      <a:rPr lang="en-US" sz="900" kern="1200">
                                        <a:solidFill>
                                          <a:schemeClr val="dk1"/>
                                        </a:solidFill>
                                        <a:effectLst/>
                                        <a:latin typeface="Cambria Math" charset="0"/>
                                        <a:ea typeface="+mn-ea"/>
                                        <a:cs typeface="+mn-cs"/>
                                      </a:rPr>
                                      <m:t>)</m:t>
                                    </m:r>
                                  </m:e>
                                </m:nary>
                                <m:r>
                                  <a:rPr lang="en-US" sz="900"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𝑡</m:t>
                                </m:r>
                              </m:oMath>
                            </m:oMathPara>
                          </a14:m>
                          <a:endParaRPr lang="en-US" sz="900" kern="1200" dirty="0">
                            <a:solidFill>
                              <a:schemeClr val="dk1"/>
                            </a:solidFill>
                            <a:effectLst/>
                            <a:latin typeface="+mn-lt"/>
                            <a:ea typeface="+mn-ea"/>
                            <a:cs typeface="+mn-cs"/>
                          </a:endParaRPr>
                        </a:p>
                        <a:p>
                          <a:endParaRPr lang="en-US" sz="900" dirty="0"/>
                        </a:p>
                      </a:txBody>
                      <a:tcPr marL="68580" marR="68580" marT="34290" marB="34290"/>
                    </a:tc>
                    <a:extLst>
                      <a:ext uri="{0D108BD9-81ED-4DB2-BD59-A6C34878D82A}">
                        <a16:rowId xmlns:a16="http://schemas.microsoft.com/office/drawing/2014/main" val="10005"/>
                      </a:ext>
                    </a:extLst>
                  </a:tr>
                  <a:tr h="0">
                    <a:tc>
                      <a:txBody>
                        <a:bodyPr/>
                        <a:lstStyle/>
                        <a:p>
                          <a:r>
                            <a:rPr lang="en-US" sz="1100" dirty="0"/>
                            <a:t>Maximize opponent’s time</a:t>
                          </a:r>
                          <a:r>
                            <a:rPr lang="en-US" sz="1100" baseline="0" dirty="0"/>
                            <a:t> below M threshold</a:t>
                          </a:r>
                          <a:endParaRPr lang="en-US" sz="11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900" i="1" kern="1200" smtClean="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𝑂𝑝𝑝</m:t>
                                    </m:r>
                                    <m:r>
                                      <a:rPr lang="en-US" sz="900" i="1" kern="1200">
                                        <a:solidFill>
                                          <a:schemeClr val="dk1"/>
                                        </a:solidFill>
                                        <a:effectLst/>
                                        <a:latin typeface="Cambria Math" charset="0"/>
                                        <a:ea typeface="+mn-ea"/>
                                        <a:cs typeface="+mn-cs"/>
                                      </a:rPr>
                                      <m:t> </m:t>
                                    </m:r>
                                    <m:r>
                                      <a:rPr lang="en-US" sz="900" i="1" kern="1200">
                                        <a:solidFill>
                                          <a:schemeClr val="dk1"/>
                                        </a:solidFill>
                                        <a:effectLst/>
                                        <a:latin typeface="Cambria Math" charset="0"/>
                                        <a:ea typeface="+mn-ea"/>
                                        <a:cs typeface="+mn-cs"/>
                                      </a:rPr>
                                      <m:t>𝑀</m:t>
                                    </m:r>
                                  </m:e>
                                  <m:sub>
                                    <m:r>
                                      <a:rPr lang="en-US" sz="900" i="1" kern="1200">
                                        <a:solidFill>
                                          <a:schemeClr val="dk1"/>
                                        </a:solidFill>
                                        <a:effectLst/>
                                        <a:latin typeface="Cambria Math" charset="0"/>
                                        <a:ea typeface="+mn-ea"/>
                                        <a:cs typeface="+mn-cs"/>
                                      </a:rPr>
                                      <m:t>𝑇𝑏𝑡</m:t>
                                    </m:r>
                                  </m:sub>
                                </m:sSub>
                                <m:r>
                                  <a:rPr lang="en-US" sz="900" i="1" kern="1200">
                                    <a:solidFill>
                                      <a:schemeClr val="dk1"/>
                                    </a:solidFill>
                                    <a:effectLst/>
                                    <a:latin typeface="Cambria Math" charset="0"/>
                                    <a:ea typeface="+mn-ea"/>
                                    <a:cs typeface="+mn-cs"/>
                                  </a:rPr>
                                  <m:t>=</m:t>
                                </m:r>
                                <m:d>
                                  <m:dPr>
                                    <m:ctrlPr>
                                      <a:rPr lang="en-US" sz="900" i="1" kern="1200">
                                        <a:solidFill>
                                          <a:schemeClr val="dk1"/>
                                        </a:solidFill>
                                        <a:effectLst/>
                                        <a:latin typeface="Cambria Math" panose="02040503050406030204" pitchFamily="18" charset="0"/>
                                        <a:ea typeface="+mn-ea"/>
                                        <a:cs typeface="+mn-cs"/>
                                      </a:rPr>
                                    </m:ctrlPr>
                                  </m:dPr>
                                  <m:e>
                                    <m:r>
                                      <a:rPr lang="en-US" sz="900" i="1" kern="1200">
                                        <a:solidFill>
                                          <a:schemeClr val="dk1"/>
                                        </a:solidFill>
                                        <a:effectLst/>
                                        <a:latin typeface="Cambria Math" charset="0"/>
                                        <a:ea typeface="+mn-ea"/>
                                        <a:cs typeface="+mn-cs"/>
                                      </a:rPr>
                                      <m:t> </m:t>
                                    </m:r>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𝐺𝑛𝑑</m:t>
                                        </m:r>
                                        <m:r>
                                          <a:rPr lang="en-US" sz="900" i="1" kern="1200">
                                            <a:solidFill>
                                              <a:schemeClr val="dk1"/>
                                            </a:solidFill>
                                            <a:effectLst/>
                                            <a:latin typeface="Cambria Math" charset="0"/>
                                            <a:ea typeface="+mn-ea"/>
                                            <a:cs typeface="+mn-cs"/>
                                          </a:rPr>
                                          <m:t> </m:t>
                                        </m:r>
                                        <m:r>
                                          <a:rPr lang="en-US" sz="900" i="1" kern="1200">
                                            <a:solidFill>
                                              <a:schemeClr val="dk1"/>
                                            </a:solidFill>
                                            <a:effectLst/>
                                            <a:latin typeface="Cambria Math" charset="0"/>
                                            <a:ea typeface="+mn-ea"/>
                                            <a:cs typeface="+mn-cs"/>
                                          </a:rPr>
                                          <m:t>𝑊𝑎𝑟</m:t>
                                        </m:r>
                                      </m:sub>
                                    </m:sSub>
                                  </m:e>
                                </m:d>
                                <m:r>
                                  <a:rPr lang="en-US" sz="900" i="1" kern="1200">
                                    <a:solidFill>
                                      <a:schemeClr val="dk1"/>
                                    </a:solidFill>
                                    <a:effectLst/>
                                    <a:latin typeface="Cambria Math" charset="0"/>
                                    <a:ea typeface="+mn-ea"/>
                                    <a:cs typeface="+mn-cs"/>
                                  </a:rPr>
                                  <m:t> −</m:t>
                                </m:r>
                                <m:nary>
                                  <m:naryPr>
                                    <m:chr m:val="∑"/>
                                    <m:limLoc m:val="undOvr"/>
                                    <m:ctrlPr>
                                      <a:rPr lang="en-US" sz="900" i="1" kern="1200">
                                        <a:solidFill>
                                          <a:schemeClr val="dk1"/>
                                        </a:solidFill>
                                        <a:effectLst/>
                                        <a:latin typeface="Cambria Math" panose="02040503050406030204" pitchFamily="18" charset="0"/>
                                        <a:ea typeface="+mn-ea"/>
                                        <a:cs typeface="+mn-cs"/>
                                      </a:rPr>
                                    </m:ctrlPr>
                                  </m:naryPr>
                                  <m:sub>
                                    <m:r>
                                      <a:rPr lang="en-US" sz="900" i="1" kern="1200">
                                        <a:solidFill>
                                          <a:schemeClr val="dk1"/>
                                        </a:solidFill>
                                        <a:effectLst/>
                                        <a:latin typeface="Cambria Math" charset="0"/>
                                        <a:ea typeface="+mn-ea"/>
                                        <a:cs typeface="+mn-cs"/>
                                      </a:rPr>
                                      <m:t>𝑡</m:t>
                                    </m:r>
                                    <m:r>
                                      <a:rPr lang="en-US" sz="900" i="1" kern="1200">
                                        <a:solidFill>
                                          <a:schemeClr val="dk1"/>
                                        </a:solidFill>
                                        <a:effectLst/>
                                        <a:latin typeface="Cambria Math" charset="0"/>
                                        <a:ea typeface="+mn-ea"/>
                                        <a:cs typeface="+mn-cs"/>
                                      </a:rPr>
                                      <m:t>=</m:t>
                                    </m:r>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m:t>
                                        </m:r>
                                      </m:sub>
                                    </m:sSub>
                                    <m:r>
                                      <a:rPr lang="en-US" sz="900" i="1" kern="1200">
                                        <a:solidFill>
                                          <a:schemeClr val="dk1"/>
                                        </a:solidFill>
                                        <a:effectLst/>
                                        <a:latin typeface="Cambria Math" charset="0"/>
                                        <a:ea typeface="+mn-ea"/>
                                        <a:cs typeface="+mn-cs"/>
                                      </a:rPr>
                                      <m:t>−</m:t>
                                    </m:r>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𝐺𝑛𝑑</m:t>
                                        </m:r>
                                        <m:r>
                                          <a:rPr lang="en-US" sz="900" i="1" kern="1200">
                                            <a:solidFill>
                                              <a:schemeClr val="dk1"/>
                                            </a:solidFill>
                                            <a:effectLst/>
                                            <a:latin typeface="Cambria Math" charset="0"/>
                                            <a:ea typeface="+mn-ea"/>
                                            <a:cs typeface="+mn-cs"/>
                                          </a:rPr>
                                          <m:t> </m:t>
                                        </m:r>
                                        <m:r>
                                          <a:rPr lang="en-US" sz="900" i="1" kern="1200">
                                            <a:solidFill>
                                              <a:schemeClr val="dk1"/>
                                            </a:solidFill>
                                            <a:effectLst/>
                                            <a:latin typeface="Cambria Math" charset="0"/>
                                            <a:ea typeface="+mn-ea"/>
                                            <a:cs typeface="+mn-cs"/>
                                          </a:rPr>
                                          <m:t>𝑊𝑎𝑟</m:t>
                                        </m:r>
                                      </m:sub>
                                    </m:sSub>
                                  </m:sub>
                                  <m:sup>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m:t>
                                        </m:r>
                                      </m:sub>
                                    </m:sSub>
                                  </m:sup>
                                  <m:e>
                                    <m:r>
                                      <a:rPr lang="en-US" sz="900" i="1"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𝑂𝑝𝑝</m:t>
                                    </m:r>
                                    <m:r>
                                      <a:rPr lang="en-US" sz="900" i="1" kern="1200">
                                        <a:solidFill>
                                          <a:schemeClr val="dk1"/>
                                        </a:solidFill>
                                        <a:effectLst/>
                                        <a:latin typeface="Cambria Math" charset="0"/>
                                        <a:ea typeface="+mn-ea"/>
                                        <a:cs typeface="+mn-cs"/>
                                      </a:rPr>
                                      <m:t> </m:t>
                                    </m:r>
                                    <m:r>
                                      <a:rPr lang="en-US" sz="900" i="1" kern="1200">
                                        <a:solidFill>
                                          <a:schemeClr val="dk1"/>
                                        </a:solidFill>
                                        <a:effectLst/>
                                        <a:latin typeface="Cambria Math" charset="0"/>
                                        <a:ea typeface="+mn-ea"/>
                                        <a:cs typeface="+mn-cs"/>
                                      </a:rPr>
                                      <m:t>𝑀</m:t>
                                    </m:r>
                                    <m:r>
                                      <a:rPr lang="en-US" sz="900" i="1" kern="1200">
                                        <a:solidFill>
                                          <a:schemeClr val="dk1"/>
                                        </a:solidFill>
                                        <a:effectLst/>
                                        <a:latin typeface="Cambria Math" charset="0"/>
                                        <a:ea typeface="+mn-ea"/>
                                        <a:cs typeface="+mn-cs"/>
                                      </a:rPr>
                                      <m:t>)</m:t>
                                    </m:r>
                                  </m:e>
                                </m:nary>
                                <m:r>
                                  <a:rPr lang="en-US" sz="900" i="1"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𝑡</m:t>
                                </m:r>
                              </m:oMath>
                            </m:oMathPara>
                          </a14:m>
                          <a:endParaRPr lang="en-US" sz="900" kern="1200" dirty="0">
                            <a:solidFill>
                              <a:schemeClr val="dk1"/>
                            </a:solidFill>
                            <a:effectLst/>
                            <a:latin typeface="+mn-lt"/>
                            <a:ea typeface="+mn-ea"/>
                            <a:cs typeface="+mn-cs"/>
                          </a:endParaRPr>
                        </a:p>
                        <a:p>
                          <a:endParaRPr lang="en-US" sz="900" dirty="0"/>
                        </a:p>
                      </a:txBody>
                      <a:tcPr marL="68580" marR="68580" marT="34290" marB="34290"/>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Maximize opponent’s time</a:t>
                          </a:r>
                          <a:r>
                            <a:rPr lang="en-US" sz="1100" baseline="0" dirty="0"/>
                            <a:t> below SII threshold</a:t>
                          </a:r>
                          <a:endParaRPr lang="en-US" sz="11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900" i="1" kern="1200" smtClean="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𝑂𝑝𝑝</m:t>
                                    </m:r>
                                    <m:r>
                                      <a:rPr lang="en-US" sz="900" i="1" kern="1200">
                                        <a:solidFill>
                                          <a:schemeClr val="dk1"/>
                                        </a:solidFill>
                                        <a:effectLst/>
                                        <a:latin typeface="Cambria Math" charset="0"/>
                                        <a:ea typeface="+mn-ea"/>
                                        <a:cs typeface="+mn-cs"/>
                                      </a:rPr>
                                      <m:t> </m:t>
                                    </m:r>
                                    <m:r>
                                      <a:rPr lang="en-US" sz="900" i="1" kern="1200">
                                        <a:solidFill>
                                          <a:schemeClr val="dk1"/>
                                        </a:solidFill>
                                        <a:effectLst/>
                                        <a:latin typeface="Cambria Math" charset="0"/>
                                        <a:ea typeface="+mn-ea"/>
                                        <a:cs typeface="+mn-cs"/>
                                      </a:rPr>
                                      <m:t>𝑆𝐼𝐼</m:t>
                                    </m:r>
                                  </m:e>
                                  <m:sub>
                                    <m:r>
                                      <a:rPr lang="en-US" sz="900" i="1" kern="1200">
                                        <a:solidFill>
                                          <a:schemeClr val="dk1"/>
                                        </a:solidFill>
                                        <a:effectLst/>
                                        <a:latin typeface="Cambria Math" charset="0"/>
                                        <a:ea typeface="+mn-ea"/>
                                        <a:cs typeface="+mn-cs"/>
                                      </a:rPr>
                                      <m:t>𝑇𝑏𝑡</m:t>
                                    </m:r>
                                  </m:sub>
                                </m:sSub>
                                <m:r>
                                  <a:rPr lang="en-US" sz="900" i="1" kern="1200">
                                    <a:solidFill>
                                      <a:schemeClr val="dk1"/>
                                    </a:solidFill>
                                    <a:effectLst/>
                                    <a:latin typeface="Cambria Math" charset="0"/>
                                    <a:ea typeface="+mn-ea"/>
                                    <a:cs typeface="+mn-cs"/>
                                  </a:rPr>
                                  <m:t>= </m:t>
                                </m:r>
                                <m:d>
                                  <m:dPr>
                                    <m:ctrlPr>
                                      <a:rPr lang="en-US" sz="900" i="1" kern="1200">
                                        <a:solidFill>
                                          <a:schemeClr val="dk1"/>
                                        </a:solidFill>
                                        <a:effectLst/>
                                        <a:latin typeface="Cambria Math" panose="02040503050406030204" pitchFamily="18" charset="0"/>
                                        <a:ea typeface="+mn-ea"/>
                                        <a:cs typeface="+mn-cs"/>
                                      </a:rPr>
                                    </m:ctrlPr>
                                  </m:dPr>
                                  <m:e>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𝐺𝑛𝑑</m:t>
                                        </m:r>
                                        <m:r>
                                          <a:rPr lang="en-US" sz="900" i="1" kern="1200">
                                            <a:solidFill>
                                              <a:schemeClr val="dk1"/>
                                            </a:solidFill>
                                            <a:effectLst/>
                                            <a:latin typeface="Cambria Math" charset="0"/>
                                            <a:ea typeface="+mn-ea"/>
                                            <a:cs typeface="+mn-cs"/>
                                          </a:rPr>
                                          <m:t> </m:t>
                                        </m:r>
                                        <m:r>
                                          <a:rPr lang="en-US" sz="900" i="1" kern="1200">
                                            <a:solidFill>
                                              <a:schemeClr val="dk1"/>
                                            </a:solidFill>
                                            <a:effectLst/>
                                            <a:latin typeface="Cambria Math" charset="0"/>
                                            <a:ea typeface="+mn-ea"/>
                                            <a:cs typeface="+mn-cs"/>
                                          </a:rPr>
                                          <m:t>𝑊𝑎𝑟</m:t>
                                        </m:r>
                                      </m:sub>
                                    </m:sSub>
                                  </m:e>
                                </m:d>
                                <m:r>
                                  <a:rPr lang="en-US" sz="900" i="1" kern="1200">
                                    <a:solidFill>
                                      <a:schemeClr val="dk1"/>
                                    </a:solidFill>
                                    <a:effectLst/>
                                    <a:latin typeface="Cambria Math" charset="0"/>
                                    <a:ea typeface="+mn-ea"/>
                                    <a:cs typeface="+mn-cs"/>
                                  </a:rPr>
                                  <m:t>−</m:t>
                                </m:r>
                                <m:nary>
                                  <m:naryPr>
                                    <m:chr m:val="∑"/>
                                    <m:limLoc m:val="undOvr"/>
                                    <m:ctrlPr>
                                      <a:rPr lang="en-US" sz="900" i="1" kern="1200">
                                        <a:solidFill>
                                          <a:schemeClr val="dk1"/>
                                        </a:solidFill>
                                        <a:effectLst/>
                                        <a:latin typeface="Cambria Math" panose="02040503050406030204" pitchFamily="18" charset="0"/>
                                        <a:ea typeface="+mn-ea"/>
                                        <a:cs typeface="+mn-cs"/>
                                      </a:rPr>
                                    </m:ctrlPr>
                                  </m:naryPr>
                                  <m:sub>
                                    <m:r>
                                      <a:rPr lang="en-US" sz="900" i="1" kern="1200">
                                        <a:solidFill>
                                          <a:schemeClr val="dk1"/>
                                        </a:solidFill>
                                        <a:effectLst/>
                                        <a:latin typeface="Cambria Math" charset="0"/>
                                        <a:ea typeface="+mn-ea"/>
                                        <a:cs typeface="+mn-cs"/>
                                      </a:rPr>
                                      <m:t>𝑡</m:t>
                                    </m:r>
                                    <m:r>
                                      <a:rPr lang="en-US" sz="900" i="1" kern="1200">
                                        <a:solidFill>
                                          <a:schemeClr val="dk1"/>
                                        </a:solidFill>
                                        <a:effectLst/>
                                        <a:latin typeface="Cambria Math" charset="0"/>
                                        <a:ea typeface="+mn-ea"/>
                                        <a:cs typeface="+mn-cs"/>
                                      </a:rPr>
                                      <m:t>=</m:t>
                                    </m:r>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m:t>
                                        </m:r>
                                      </m:sub>
                                    </m:sSub>
                                    <m:r>
                                      <a:rPr lang="en-US" sz="900" i="1" kern="1200">
                                        <a:solidFill>
                                          <a:schemeClr val="dk1"/>
                                        </a:solidFill>
                                        <a:effectLst/>
                                        <a:latin typeface="Cambria Math" charset="0"/>
                                        <a:ea typeface="+mn-ea"/>
                                        <a:cs typeface="+mn-cs"/>
                                      </a:rPr>
                                      <m:t>− </m:t>
                                    </m:r>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𝐺𝑛𝑑</m:t>
                                        </m:r>
                                        <m:r>
                                          <a:rPr lang="en-US" sz="900" i="1" kern="1200">
                                            <a:solidFill>
                                              <a:schemeClr val="dk1"/>
                                            </a:solidFill>
                                            <a:effectLst/>
                                            <a:latin typeface="Cambria Math" charset="0"/>
                                            <a:ea typeface="+mn-ea"/>
                                            <a:cs typeface="+mn-cs"/>
                                          </a:rPr>
                                          <m:t> </m:t>
                                        </m:r>
                                        <m:r>
                                          <a:rPr lang="en-US" sz="900" i="1" kern="1200">
                                            <a:solidFill>
                                              <a:schemeClr val="dk1"/>
                                            </a:solidFill>
                                            <a:effectLst/>
                                            <a:latin typeface="Cambria Math" charset="0"/>
                                            <a:ea typeface="+mn-ea"/>
                                            <a:cs typeface="+mn-cs"/>
                                          </a:rPr>
                                          <m:t>𝑊𝑎𝑟</m:t>
                                        </m:r>
                                      </m:sub>
                                    </m:sSub>
                                  </m:sub>
                                  <m:sup>
                                    <m:sSub>
                                      <m:sSubPr>
                                        <m:ctrlPr>
                                          <a:rPr lang="en-US" sz="900" i="1" kern="1200">
                                            <a:solidFill>
                                              <a:schemeClr val="dk1"/>
                                            </a:solidFill>
                                            <a:effectLst/>
                                            <a:latin typeface="Cambria Math" panose="02040503050406030204" pitchFamily="18" charset="0"/>
                                            <a:ea typeface="+mn-ea"/>
                                            <a:cs typeface="+mn-cs"/>
                                          </a:rPr>
                                        </m:ctrlPr>
                                      </m:sSubPr>
                                      <m:e>
                                        <m:r>
                                          <a:rPr lang="en-US" sz="900" i="1" kern="1200">
                                            <a:solidFill>
                                              <a:schemeClr val="dk1"/>
                                            </a:solidFill>
                                            <a:effectLst/>
                                            <a:latin typeface="Cambria Math" charset="0"/>
                                            <a:ea typeface="+mn-ea"/>
                                            <a:cs typeface="+mn-cs"/>
                                          </a:rPr>
                                          <m:t>𝑇</m:t>
                                        </m:r>
                                      </m:e>
                                      <m:sub>
                                        <m:r>
                                          <a:rPr lang="en-US" sz="900" i="1" kern="1200">
                                            <a:solidFill>
                                              <a:schemeClr val="dk1"/>
                                            </a:solidFill>
                                            <a:effectLst/>
                                            <a:latin typeface="Cambria Math" charset="0"/>
                                            <a:ea typeface="+mn-ea"/>
                                            <a:cs typeface="+mn-cs"/>
                                          </a:rPr>
                                          <m:t>𝐺</m:t>
                                        </m:r>
                                      </m:sub>
                                    </m:sSub>
                                  </m:sup>
                                  <m:e>
                                    <m:r>
                                      <a:rPr lang="en-US" sz="900" i="1"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𝑂𝑝𝑝</m:t>
                                    </m:r>
                                    <m:r>
                                      <a:rPr lang="en-US" sz="900" i="1" kern="1200">
                                        <a:solidFill>
                                          <a:schemeClr val="dk1"/>
                                        </a:solidFill>
                                        <a:effectLst/>
                                        <a:latin typeface="Cambria Math" charset="0"/>
                                        <a:ea typeface="+mn-ea"/>
                                        <a:cs typeface="+mn-cs"/>
                                      </a:rPr>
                                      <m:t> </m:t>
                                    </m:r>
                                    <m:r>
                                      <a:rPr lang="en-US" sz="900" i="1" kern="1200">
                                        <a:solidFill>
                                          <a:schemeClr val="dk1"/>
                                        </a:solidFill>
                                        <a:effectLst/>
                                        <a:latin typeface="Cambria Math" charset="0"/>
                                        <a:ea typeface="+mn-ea"/>
                                        <a:cs typeface="+mn-cs"/>
                                      </a:rPr>
                                      <m:t>𝑆𝐼𝐼</m:t>
                                    </m:r>
                                    <m:r>
                                      <a:rPr lang="en-US" sz="900" i="1" kern="1200">
                                        <a:solidFill>
                                          <a:schemeClr val="dk1"/>
                                        </a:solidFill>
                                        <a:effectLst/>
                                        <a:latin typeface="Cambria Math" charset="0"/>
                                        <a:ea typeface="+mn-ea"/>
                                        <a:cs typeface="+mn-cs"/>
                                      </a:rPr>
                                      <m:t>)</m:t>
                                    </m:r>
                                  </m:e>
                                </m:nary>
                                <m:r>
                                  <a:rPr lang="en-US" sz="900" i="1" kern="1200">
                                    <a:solidFill>
                                      <a:schemeClr val="dk1"/>
                                    </a:solidFill>
                                    <a:effectLst/>
                                    <a:latin typeface="Cambria Math" charset="0"/>
                                    <a:ea typeface="+mn-ea"/>
                                    <a:cs typeface="+mn-cs"/>
                                  </a:rPr>
                                  <m:t>×∆</m:t>
                                </m:r>
                                <m:r>
                                  <a:rPr lang="en-US" sz="900" i="1" kern="1200">
                                    <a:solidFill>
                                      <a:schemeClr val="dk1"/>
                                    </a:solidFill>
                                    <a:effectLst/>
                                    <a:latin typeface="Cambria Math" charset="0"/>
                                    <a:ea typeface="+mn-ea"/>
                                    <a:cs typeface="+mn-cs"/>
                                  </a:rPr>
                                  <m:t>𝑡</m:t>
                                </m:r>
                              </m:oMath>
                            </m:oMathPara>
                          </a14:m>
                          <a:endParaRPr lang="en-US" sz="900" kern="1200" dirty="0">
                            <a:solidFill>
                              <a:schemeClr val="dk1"/>
                            </a:solidFill>
                            <a:effectLst/>
                            <a:latin typeface="+mn-lt"/>
                            <a:ea typeface="+mn-ea"/>
                            <a:cs typeface="+mn-cs"/>
                          </a:endParaRPr>
                        </a:p>
                        <a:p>
                          <a:endParaRPr lang="en-US" sz="900" dirty="0"/>
                        </a:p>
                      </a:txBody>
                      <a:tcPr marL="68580" marR="68580" marT="34290" marB="34290"/>
                    </a:tc>
                    <a:extLst>
                      <a:ext uri="{0D108BD9-81ED-4DB2-BD59-A6C34878D82A}">
                        <a16:rowId xmlns:a16="http://schemas.microsoft.com/office/drawing/2014/main" val="10007"/>
                      </a:ext>
                    </a:extLst>
                  </a:tr>
                </a:tbl>
              </a:graphicData>
            </a:graphic>
          </p:graphicFrame>
        </mc:Choice>
        <mc:Fallback xmlns="">
          <p:graphicFrame>
            <p:nvGraphicFramePr>
              <p:cNvPr id="29" name="Table 28">
                <a:extLst>
                  <a:ext uri="{FF2B5EF4-FFF2-40B4-BE49-F238E27FC236}">
                    <a16:creationId xmlns:a16="http://schemas.microsoft.com/office/drawing/2014/main" id="{23905379-0036-462F-8181-42ADDAB78E31}"/>
                  </a:ext>
                </a:extLst>
              </p:cNvPr>
              <p:cNvGraphicFramePr>
                <a:graphicFrameLocks noGrp="1"/>
              </p:cNvGraphicFramePr>
              <p:nvPr>
                <p:extLst>
                  <p:ext uri="{D42A27DB-BD31-4B8C-83A1-F6EECF244321}">
                    <p14:modId xmlns:p14="http://schemas.microsoft.com/office/powerpoint/2010/main" val="3031009917"/>
                  </p:ext>
                </p:extLst>
              </p:nvPr>
            </p:nvGraphicFramePr>
            <p:xfrm>
              <a:off x="427043" y="862522"/>
              <a:ext cx="8241175" cy="3454654"/>
            </p:xfrm>
            <a:graphic>
              <a:graphicData uri="http://schemas.openxmlformats.org/drawingml/2006/table">
                <a:tbl>
                  <a:tblPr firstRow="1" bandRow="1">
                    <a:tableStyleId>{5C22544A-7EE6-4342-B048-85BDC9FD1C3A}</a:tableStyleId>
                  </a:tblPr>
                  <a:tblGrid>
                    <a:gridCol w="4051177">
                      <a:extLst>
                        <a:ext uri="{9D8B030D-6E8A-4147-A177-3AD203B41FA5}">
                          <a16:colId xmlns:a16="http://schemas.microsoft.com/office/drawing/2014/main" val="20000"/>
                        </a:ext>
                      </a:extLst>
                    </a:gridCol>
                    <a:gridCol w="4189998">
                      <a:extLst>
                        <a:ext uri="{9D8B030D-6E8A-4147-A177-3AD203B41FA5}">
                          <a16:colId xmlns:a16="http://schemas.microsoft.com/office/drawing/2014/main" val="20002"/>
                        </a:ext>
                      </a:extLst>
                    </a:gridCol>
                  </a:tblGrid>
                  <a:tr h="281940">
                    <a:tc>
                      <a:txBody>
                        <a:bodyPr/>
                        <a:lstStyle/>
                        <a:p>
                          <a:r>
                            <a:rPr lang="en-US" sz="1400" dirty="0"/>
                            <a:t>Objective</a:t>
                          </a:r>
                        </a:p>
                      </a:txBody>
                      <a:tcPr marL="68580" marR="68580" marT="34290" marB="34290"/>
                    </a:tc>
                    <a:tc>
                      <a:txBody>
                        <a:bodyPr/>
                        <a:lstStyle/>
                        <a:p>
                          <a:r>
                            <a:rPr lang="en-US" sz="1400" dirty="0"/>
                            <a:t>Metric</a:t>
                          </a:r>
                        </a:p>
                      </a:txBody>
                      <a:tcPr marL="68580" marR="68580" marT="34290" marB="34290"/>
                    </a:tc>
                    <a:extLst>
                      <a:ext uri="{0D108BD9-81ED-4DB2-BD59-A6C34878D82A}">
                        <a16:rowId xmlns:a16="http://schemas.microsoft.com/office/drawing/2014/main" val="10000"/>
                      </a:ext>
                    </a:extLst>
                  </a:tr>
                  <a:tr h="454406">
                    <a:tc>
                      <a:txBody>
                        <a:bodyPr/>
                        <a:lstStyle/>
                        <a:p>
                          <a:r>
                            <a:rPr lang="en-US" sz="1100" dirty="0"/>
                            <a:t>Maximize own M</a:t>
                          </a:r>
                        </a:p>
                      </a:txBody>
                      <a:tcPr marL="68580" marR="68580" marT="34290" marB="34290"/>
                    </a:tc>
                    <a:tc>
                      <a:txBody>
                        <a:bodyPr/>
                        <a:lstStyle/>
                        <a:p>
                          <a:endParaRPr lang="en-US"/>
                        </a:p>
                      </a:txBody>
                      <a:tcPr marL="68580" marR="68580" marT="34290" marB="34290">
                        <a:blipFill>
                          <a:blip r:embed="rId3"/>
                          <a:stretch>
                            <a:fillRect l="-96943" t="-94667" r="-728" b="-712000"/>
                          </a:stretch>
                        </a:blipFill>
                      </a:tcPr>
                    </a:tc>
                    <a:extLst>
                      <a:ext uri="{0D108BD9-81ED-4DB2-BD59-A6C34878D82A}">
                        <a16:rowId xmlns:a16="http://schemas.microsoft.com/office/drawing/2014/main" val="10001"/>
                      </a:ext>
                    </a:extLst>
                  </a:tr>
                  <a:tr h="454406">
                    <a:tc>
                      <a:txBody>
                        <a:bodyPr/>
                        <a:lstStyle/>
                        <a:p>
                          <a:r>
                            <a:rPr lang="en-US" sz="1100" dirty="0"/>
                            <a:t>Maximize own SII</a:t>
                          </a:r>
                        </a:p>
                      </a:txBody>
                      <a:tcPr marL="68580" marR="68580" marT="34290" marB="34290"/>
                    </a:tc>
                    <a:tc>
                      <a:txBody>
                        <a:bodyPr/>
                        <a:lstStyle/>
                        <a:p>
                          <a:endParaRPr lang="en-US"/>
                        </a:p>
                      </a:txBody>
                      <a:tcPr marL="68580" marR="68580" marT="34290" marB="34290">
                        <a:blipFill>
                          <a:blip r:embed="rId3"/>
                          <a:stretch>
                            <a:fillRect l="-96943" t="-194667" r="-728" b="-612000"/>
                          </a:stretch>
                        </a:blipFill>
                      </a:tcPr>
                    </a:tc>
                    <a:extLst>
                      <a:ext uri="{0D108BD9-81ED-4DB2-BD59-A6C34878D82A}">
                        <a16:rowId xmlns:a16="http://schemas.microsoft.com/office/drawing/2014/main" val="10002"/>
                      </a:ext>
                    </a:extLst>
                  </a:tr>
                  <a:tr h="454406">
                    <a:tc>
                      <a:txBody>
                        <a:bodyPr/>
                        <a:lstStyle/>
                        <a:p>
                          <a:r>
                            <a:rPr lang="en-US" sz="1100" dirty="0"/>
                            <a:t>Maximize own P</a:t>
                          </a:r>
                        </a:p>
                      </a:txBody>
                      <a:tcPr marL="68580" marR="68580" marT="34290" marB="34290"/>
                    </a:tc>
                    <a:tc>
                      <a:txBody>
                        <a:bodyPr/>
                        <a:lstStyle/>
                        <a:p>
                          <a:endParaRPr lang="en-US"/>
                        </a:p>
                      </a:txBody>
                      <a:tcPr marL="68580" marR="68580" marT="34290" marB="34290">
                        <a:blipFill>
                          <a:blip r:embed="rId3"/>
                          <a:stretch>
                            <a:fillRect l="-96943" t="-298649" r="-728" b="-520270"/>
                          </a:stretch>
                        </a:blipFill>
                      </a:tcPr>
                    </a:tc>
                    <a:extLst>
                      <a:ext uri="{0D108BD9-81ED-4DB2-BD59-A6C34878D82A}">
                        <a16:rowId xmlns:a16="http://schemas.microsoft.com/office/drawing/2014/main" val="10003"/>
                      </a:ext>
                    </a:extLst>
                  </a:tr>
                  <a:tr h="591566">
                    <a:tc>
                      <a:txBody>
                        <a:bodyPr/>
                        <a:lstStyle/>
                        <a:p>
                          <a:r>
                            <a:rPr lang="en-US" sz="1100" dirty="0"/>
                            <a:t>Maximize Own</a:t>
                          </a:r>
                          <a:r>
                            <a:rPr lang="en-US" sz="1100" baseline="0" dirty="0"/>
                            <a:t> M– </a:t>
                          </a:r>
                          <a:r>
                            <a:rPr lang="en-US" sz="1100" baseline="0" dirty="0" err="1"/>
                            <a:t>Opp</a:t>
                          </a:r>
                          <a:r>
                            <a:rPr lang="en-US" sz="1100" baseline="0" dirty="0"/>
                            <a:t> M from space weapons</a:t>
                          </a:r>
                          <a:endParaRPr lang="en-US" sz="1100" dirty="0"/>
                        </a:p>
                      </a:txBody>
                      <a:tcPr marL="68580" marR="68580" marT="34290" marB="34290"/>
                    </a:tc>
                    <a:tc>
                      <a:txBody>
                        <a:bodyPr/>
                        <a:lstStyle/>
                        <a:p>
                          <a:endParaRPr lang="en-US"/>
                        </a:p>
                      </a:txBody>
                      <a:tcPr marL="68580" marR="68580" marT="34290" marB="34290">
                        <a:blipFill>
                          <a:blip r:embed="rId3"/>
                          <a:stretch>
                            <a:fillRect l="-96943" t="-301020" r="-728" b="-292857"/>
                          </a:stretch>
                        </a:blipFill>
                      </a:tcPr>
                    </a:tc>
                    <a:extLst>
                      <a:ext uri="{0D108BD9-81ED-4DB2-BD59-A6C34878D82A}">
                        <a16:rowId xmlns:a16="http://schemas.microsoft.com/office/drawing/2014/main" val="10005"/>
                      </a:ext>
                    </a:extLst>
                  </a:tr>
                  <a:tr h="608965">
                    <a:tc>
                      <a:txBody>
                        <a:bodyPr/>
                        <a:lstStyle/>
                        <a:p>
                          <a:r>
                            <a:rPr lang="en-US" sz="1100" dirty="0"/>
                            <a:t>Maximize opponent’s time</a:t>
                          </a:r>
                          <a:r>
                            <a:rPr lang="en-US" sz="1100" baseline="0" dirty="0"/>
                            <a:t> below M threshold</a:t>
                          </a:r>
                          <a:endParaRPr lang="en-US" sz="1100" dirty="0"/>
                        </a:p>
                      </a:txBody>
                      <a:tcPr marL="68580" marR="68580" marT="34290" marB="34290"/>
                    </a:tc>
                    <a:tc>
                      <a:txBody>
                        <a:bodyPr/>
                        <a:lstStyle/>
                        <a:p>
                          <a:endParaRPr lang="en-US"/>
                        </a:p>
                      </a:txBody>
                      <a:tcPr marL="68580" marR="68580" marT="34290" marB="34290">
                        <a:blipFill>
                          <a:blip r:embed="rId3"/>
                          <a:stretch>
                            <a:fillRect l="-96943" t="-393000" r="-728" b="-187000"/>
                          </a:stretch>
                        </a:blipFill>
                      </a:tcPr>
                    </a:tc>
                    <a:extLst>
                      <a:ext uri="{0D108BD9-81ED-4DB2-BD59-A6C34878D82A}">
                        <a16:rowId xmlns:a16="http://schemas.microsoft.com/office/drawing/2014/main" val="10006"/>
                      </a:ext>
                    </a:extLst>
                  </a:tr>
                  <a:tr h="608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Maximize opponent’s time</a:t>
                          </a:r>
                          <a:r>
                            <a:rPr lang="en-US" sz="1100" baseline="0" dirty="0"/>
                            <a:t> below SII threshold</a:t>
                          </a:r>
                          <a:endParaRPr lang="en-US" sz="1100" dirty="0"/>
                        </a:p>
                      </a:txBody>
                      <a:tcPr marL="68580" marR="68580" marT="34290" marB="34290"/>
                    </a:tc>
                    <a:tc>
                      <a:txBody>
                        <a:bodyPr/>
                        <a:lstStyle/>
                        <a:p>
                          <a:endParaRPr lang="en-US"/>
                        </a:p>
                      </a:txBody>
                      <a:tcPr marL="68580" marR="68580" marT="34290" marB="34290">
                        <a:blipFill>
                          <a:blip r:embed="rId3"/>
                          <a:stretch>
                            <a:fillRect l="-96943" t="-493000" r="-728" b="-87000"/>
                          </a:stretch>
                        </a:blipFill>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121540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672784" y="224621"/>
            <a:ext cx="1480411" cy="707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Action Button: Home 27">
            <a:hlinkClick r:id="rId3" action="ppaction://hlinksldjump" highlightClick="1"/>
          </p:cNvPr>
          <p:cNvSpPr/>
          <p:nvPr/>
        </p:nvSpPr>
        <p:spPr>
          <a:xfrm>
            <a:off x="7295031" y="4972737"/>
            <a:ext cx="179953" cy="170764"/>
          </a:xfrm>
          <a:prstGeom prst="actionButtonHo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17" name="Rectangle 16"/>
          <p:cNvSpPr/>
          <p:nvPr/>
        </p:nvSpPr>
        <p:spPr>
          <a:xfrm>
            <a:off x="5388863" y="3899877"/>
            <a:ext cx="2086121"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450747" y="3899877"/>
            <a:ext cx="2324356" cy="1072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loud Callout 17"/>
          <p:cNvSpPr/>
          <p:nvPr/>
        </p:nvSpPr>
        <p:spPr>
          <a:xfrm>
            <a:off x="5630435" y="20490"/>
            <a:ext cx="1275336" cy="729781"/>
          </a:xfrm>
          <a:prstGeom prst="cloudCallout">
            <a:avLst>
              <a:gd name="adj1" fmla="val -96740"/>
              <a:gd name="adj2" fmla="val 586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p:nvPicPr>
        <p:blipFill>
          <a:blip r:embed="rId4"/>
          <a:stretch>
            <a:fillRect/>
          </a:stretch>
        </p:blipFill>
        <p:spPr>
          <a:xfrm>
            <a:off x="5816758" y="187264"/>
            <a:ext cx="901368" cy="335321"/>
          </a:xfrm>
          <a:prstGeom prst="rect">
            <a:avLst/>
          </a:prstGeom>
        </p:spPr>
      </p:pic>
      <p:sp>
        <p:nvSpPr>
          <p:cNvPr id="22" name="Rectangle 21"/>
          <p:cNvSpPr/>
          <p:nvPr/>
        </p:nvSpPr>
        <p:spPr>
          <a:xfrm>
            <a:off x="2822471" y="148873"/>
            <a:ext cx="1024126"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Cloud Callout 22"/>
          <p:cNvSpPr/>
          <p:nvPr/>
        </p:nvSpPr>
        <p:spPr>
          <a:xfrm>
            <a:off x="2662225" y="20490"/>
            <a:ext cx="1226720" cy="729781"/>
          </a:xfrm>
          <a:prstGeom prst="cloudCallout">
            <a:avLst>
              <a:gd name="adj1" fmla="val 95613"/>
              <a:gd name="adj2" fmla="val 490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p:cNvPicPr>
            <a:picLocks noChangeAspect="1"/>
          </p:cNvPicPr>
          <p:nvPr/>
        </p:nvPicPr>
        <p:blipFill>
          <a:blip r:embed="rId5"/>
          <a:stretch>
            <a:fillRect/>
          </a:stretch>
        </p:blipFill>
        <p:spPr>
          <a:xfrm>
            <a:off x="2889910" y="217032"/>
            <a:ext cx="821351" cy="305554"/>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418" y="526805"/>
            <a:ext cx="5865566" cy="4445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5630436" y="3860505"/>
            <a:ext cx="1978388" cy="812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a:t>
            </a:r>
          </a:p>
        </p:txBody>
      </p:sp>
      <p:sp>
        <p:nvSpPr>
          <p:cNvPr id="25" name="Rectangle 24"/>
          <p:cNvSpPr/>
          <p:nvPr/>
        </p:nvSpPr>
        <p:spPr>
          <a:xfrm>
            <a:off x="1422719" y="3812235"/>
            <a:ext cx="2352384" cy="1160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a:t>
            </a:r>
          </a:p>
        </p:txBody>
      </p:sp>
      <p:sp>
        <p:nvSpPr>
          <p:cNvPr id="27" name="Title 3"/>
          <p:cNvSpPr txBox="1">
            <a:spLocks/>
          </p:cNvSpPr>
          <p:nvPr/>
        </p:nvSpPr>
        <p:spPr>
          <a:xfrm>
            <a:off x="422729" y="224621"/>
            <a:ext cx="1833833" cy="320825"/>
          </a:xfrm>
          <a:prstGeom prst="rect">
            <a:avLst/>
          </a:prstGeom>
        </p:spPr>
        <p:txBody>
          <a:bodyPr vert="horz" lIns="68580" tIns="68580" rIns="68580" bIns="68580" rtlCol="0" anchor="t" anchorCtr="1">
            <a:noAutofit/>
          </a:bodyPr>
          <a:lstStyle>
            <a:lvl1pPr algn="ctr" defTabSz="914400" rtl="0" eaLnBrk="1" latinLnBrk="0" hangingPunct="1">
              <a:spcBef>
                <a:spcPct val="0"/>
              </a:spcBef>
              <a:buNone/>
              <a:defRPr sz="4400" b="0" kern="1200">
                <a:solidFill>
                  <a:schemeClr val="tx2"/>
                </a:solidFill>
                <a:latin typeface="+mj-lt"/>
                <a:ea typeface="+mj-ea"/>
                <a:cs typeface="+mj-cs"/>
              </a:defRPr>
            </a:lvl1pPr>
          </a:lstStyle>
          <a:p>
            <a:pPr algn="l"/>
            <a:r>
              <a:rPr lang="en-US" sz="2100" b="1" dirty="0"/>
              <a:t>Game with Limited Knowledge</a:t>
            </a:r>
          </a:p>
        </p:txBody>
      </p:sp>
      <p:sp>
        <p:nvSpPr>
          <p:cNvPr id="30" name="Rectangle 29"/>
          <p:cNvSpPr/>
          <p:nvPr/>
        </p:nvSpPr>
        <p:spPr>
          <a:xfrm>
            <a:off x="2256562" y="-25708"/>
            <a:ext cx="4881603" cy="18934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4E82148B-2E70-4C04-85AE-9A6B4070CE2E}"/>
              </a:ext>
            </a:extLst>
          </p:cNvPr>
          <p:cNvSpPr/>
          <p:nvPr/>
        </p:nvSpPr>
        <p:spPr>
          <a:xfrm>
            <a:off x="1475579" y="1867776"/>
            <a:ext cx="2082962" cy="207637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164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41BB-D188-4841-B134-162A2D839561}"/>
              </a:ext>
            </a:extLst>
          </p:cNvPr>
          <p:cNvSpPr>
            <a:spLocks noGrp="1"/>
          </p:cNvSpPr>
          <p:nvPr>
            <p:ph type="title"/>
          </p:nvPr>
        </p:nvSpPr>
        <p:spPr/>
        <p:txBody>
          <a:bodyPr>
            <a:noAutofit/>
          </a:bodyPr>
          <a:lstStyle/>
          <a:p>
            <a:r>
              <a:rPr lang="en-US" sz="2400" dirty="0"/>
              <a:t>Perceived Knowledge Drives Game Decisions</a:t>
            </a:r>
          </a:p>
        </p:txBody>
      </p:sp>
      <p:pic>
        <p:nvPicPr>
          <p:cNvPr id="4" name="Picture 3">
            <a:extLst>
              <a:ext uri="{FF2B5EF4-FFF2-40B4-BE49-F238E27FC236}">
                <a16:creationId xmlns:a16="http://schemas.microsoft.com/office/drawing/2014/main" id="{73ACD04D-8A18-224F-8016-4AE8E5982A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126" y="917589"/>
            <a:ext cx="5571749" cy="428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8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Game Results and Decision Support</a:t>
            </a:r>
          </a:p>
        </p:txBody>
      </p:sp>
      <p:pic>
        <p:nvPicPr>
          <p:cNvPr id="2" name="Picture Placeholder 1"/>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0155" r="10041"/>
          <a:stretch/>
        </p:blipFill>
        <p:spPr/>
      </p:pic>
      <p:sp>
        <p:nvSpPr>
          <p:cNvPr id="5" name="Subtitle 4"/>
          <p:cNvSpPr>
            <a:spLocks noGrp="1"/>
          </p:cNvSpPr>
          <p:nvPr>
            <p:ph type="subTitle" idx="1"/>
          </p:nvPr>
        </p:nvSpPr>
        <p:spPr/>
        <p:txBody>
          <a:bodyPr/>
          <a:lstStyle/>
          <a:p>
            <a:pPr algn="ctr"/>
            <a:endParaRPr lang="en-US" dirty="0"/>
          </a:p>
          <a:p>
            <a:pPr algn="ctr"/>
            <a:endParaRPr lang="en-US" dirty="0"/>
          </a:p>
        </p:txBody>
      </p:sp>
      <p:sp>
        <p:nvSpPr>
          <p:cNvPr id="7" name="Action Button: Home 6">
            <a:hlinkClick r:id="rId4" action="ppaction://hlinksldjump" highlightClick="1"/>
          </p:cNvPr>
          <p:cNvSpPr/>
          <p:nvPr/>
        </p:nvSpPr>
        <p:spPr>
          <a:xfrm>
            <a:off x="7295031" y="4972737"/>
            <a:ext cx="179953" cy="170764"/>
          </a:xfrm>
          <a:prstGeom prst="actionButtonHo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36575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229"/>
          </a:xfrm>
        </p:spPr>
        <p:txBody>
          <a:bodyPr>
            <a:normAutofit fontScale="90000"/>
          </a:bodyPr>
          <a:lstStyle/>
          <a:p>
            <a:r>
              <a:rPr lang="en-US" dirty="0"/>
              <a:t>Playing the Game: </a:t>
            </a:r>
            <a:br>
              <a:rPr lang="en-US" dirty="0"/>
            </a:br>
            <a:r>
              <a:rPr lang="en-US" dirty="0"/>
              <a:t>Research Questions</a:t>
            </a:r>
          </a:p>
        </p:txBody>
      </p:sp>
      <p:sp>
        <p:nvSpPr>
          <p:cNvPr id="3" name="Content Placeholder 2"/>
          <p:cNvSpPr>
            <a:spLocks noGrp="1"/>
          </p:cNvSpPr>
          <p:nvPr>
            <p:ph idx="1"/>
          </p:nvPr>
        </p:nvSpPr>
        <p:spPr>
          <a:xfrm>
            <a:off x="457199" y="1295399"/>
            <a:ext cx="7881257" cy="3299223"/>
          </a:xfrm>
        </p:spPr>
        <p:txBody>
          <a:bodyPr>
            <a:normAutofit fontScale="70000" lnSpcReduction="20000"/>
          </a:bodyPr>
          <a:lstStyle/>
          <a:p>
            <a:r>
              <a:rPr lang="en-US" dirty="0"/>
              <a:t>Offensive/defensive asymmetry</a:t>
            </a:r>
          </a:p>
          <a:p>
            <a:pPr lvl="1"/>
            <a:r>
              <a:rPr lang="en-US" dirty="0"/>
              <a:t>How does adding redundancy and decreasing weapons availability impact game results? </a:t>
            </a:r>
          </a:p>
          <a:p>
            <a:r>
              <a:rPr lang="en-US" dirty="0"/>
              <a:t>Exploring impact of additional space situational awareness</a:t>
            </a:r>
          </a:p>
          <a:p>
            <a:pPr lvl="1"/>
            <a:r>
              <a:rPr lang="en-US" dirty="0"/>
              <a:t>How does game play vary with enhanced defenses against kinetic attacks due to increased SSA?</a:t>
            </a:r>
          </a:p>
          <a:p>
            <a:r>
              <a:rPr lang="en-US" dirty="0"/>
              <a:t>Exploring how the ability to conceal and reveal impacts player behavior in the game</a:t>
            </a:r>
          </a:p>
          <a:p>
            <a:pPr lvl="1"/>
            <a:r>
              <a:rPr lang="en-US" dirty="0"/>
              <a:t>How do misperceptions impact player success and overall deterrence? </a:t>
            </a:r>
          </a:p>
          <a:p>
            <a:pPr lvl="1"/>
            <a:endParaRPr lang="en-US" dirty="0"/>
          </a:p>
        </p:txBody>
      </p:sp>
    </p:spTree>
    <p:extLst>
      <p:ext uri="{BB962C8B-B14F-4D97-AF65-F5344CB8AC3E}">
        <p14:creationId xmlns:p14="http://schemas.microsoft.com/office/powerpoint/2010/main" val="158888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229"/>
          </a:xfrm>
        </p:spPr>
        <p:txBody>
          <a:bodyPr/>
          <a:lstStyle/>
          <a:p>
            <a:r>
              <a:rPr lang="en-US" dirty="0"/>
              <a:t>Game Setup</a:t>
            </a:r>
          </a:p>
        </p:txBody>
      </p:sp>
      <p:sp>
        <p:nvSpPr>
          <p:cNvPr id="3" name="Content Placeholder 2"/>
          <p:cNvSpPr>
            <a:spLocks noGrp="1"/>
          </p:cNvSpPr>
          <p:nvPr>
            <p:ph idx="1"/>
          </p:nvPr>
        </p:nvSpPr>
        <p:spPr>
          <a:xfrm>
            <a:off x="2603842" y="1200150"/>
            <a:ext cx="4529615" cy="3943350"/>
          </a:xfrm>
        </p:spPr>
        <p:txBody>
          <a:bodyPr>
            <a:normAutofit fontScale="70000" lnSpcReduction="20000"/>
          </a:bodyPr>
          <a:lstStyle/>
          <a:p>
            <a:pPr marL="0" indent="0">
              <a:spcBef>
                <a:spcPts val="0"/>
              </a:spcBef>
              <a:buNone/>
            </a:pPr>
            <a:r>
              <a:rPr lang="en-US" sz="2100" dirty="0"/>
              <a:t>Players have/can invest in 3 Satellite Constellations:</a:t>
            </a:r>
          </a:p>
          <a:p>
            <a:pPr>
              <a:spcBef>
                <a:spcPts val="0"/>
              </a:spcBef>
            </a:pPr>
            <a:r>
              <a:rPr lang="en-US" sz="1800" dirty="0"/>
              <a:t>Military Tactical Communication</a:t>
            </a:r>
          </a:p>
          <a:p>
            <a:pPr>
              <a:spcBef>
                <a:spcPts val="0"/>
              </a:spcBef>
            </a:pPr>
            <a:r>
              <a:rPr lang="en-US" sz="1800" dirty="0"/>
              <a:t>Mixed Commercial/Military Communication</a:t>
            </a:r>
          </a:p>
          <a:p>
            <a:pPr>
              <a:spcBef>
                <a:spcPts val="0"/>
              </a:spcBef>
            </a:pPr>
            <a:r>
              <a:rPr lang="en-US" sz="1800" dirty="0"/>
              <a:t>Navigation (GPS/GLONASS)</a:t>
            </a:r>
          </a:p>
          <a:p>
            <a:pPr>
              <a:spcBef>
                <a:spcPts val="0"/>
              </a:spcBef>
            </a:pPr>
            <a:r>
              <a:rPr lang="en-US" sz="1800" dirty="0"/>
              <a:t>Hide/Reveal</a:t>
            </a:r>
          </a:p>
          <a:p>
            <a:pPr>
              <a:spcBef>
                <a:spcPts val="0"/>
              </a:spcBef>
            </a:pPr>
            <a:r>
              <a:rPr lang="en-US" sz="1800" dirty="0"/>
              <a:t>Defenses</a:t>
            </a:r>
          </a:p>
          <a:p>
            <a:pPr>
              <a:spcBef>
                <a:spcPts val="0"/>
              </a:spcBef>
            </a:pPr>
            <a:endParaRPr lang="en-US" sz="2100" dirty="0"/>
          </a:p>
          <a:p>
            <a:pPr>
              <a:spcBef>
                <a:spcPts val="0"/>
              </a:spcBef>
            </a:pPr>
            <a:r>
              <a:rPr lang="en-US" sz="2100" dirty="0"/>
              <a:t>Players have/can invest in 3 types of weapons:</a:t>
            </a:r>
          </a:p>
          <a:p>
            <a:pPr>
              <a:spcBef>
                <a:spcPts val="0"/>
              </a:spcBef>
            </a:pPr>
            <a:r>
              <a:rPr lang="en-US" sz="1950" dirty="0"/>
              <a:t>Cyber thru supply chain or communication link</a:t>
            </a:r>
          </a:p>
          <a:p>
            <a:pPr>
              <a:spcBef>
                <a:spcPts val="0"/>
              </a:spcBef>
            </a:pPr>
            <a:r>
              <a:rPr lang="en-US" sz="1950" dirty="0"/>
              <a:t>Ground launched kinetic (i.e. ASAT)</a:t>
            </a:r>
          </a:p>
          <a:p>
            <a:pPr>
              <a:spcBef>
                <a:spcPts val="0"/>
              </a:spcBef>
            </a:pPr>
            <a:r>
              <a:rPr lang="en-US" sz="1950" dirty="0"/>
              <a:t>RF Jammers</a:t>
            </a:r>
          </a:p>
          <a:p>
            <a:pPr>
              <a:spcBef>
                <a:spcPts val="0"/>
              </a:spcBef>
            </a:pPr>
            <a:r>
              <a:rPr lang="en-US" sz="1950" dirty="0"/>
              <a:t>Hide/reveal</a:t>
            </a:r>
          </a:p>
          <a:p>
            <a:pPr>
              <a:spcBef>
                <a:spcPts val="0"/>
              </a:spcBef>
            </a:pPr>
            <a:endParaRPr lang="en-US" sz="2100" dirty="0"/>
          </a:p>
          <a:p>
            <a:pPr>
              <a:spcBef>
                <a:spcPts val="0"/>
              </a:spcBef>
            </a:pPr>
            <a:r>
              <a:rPr lang="en-US" sz="2100" dirty="0"/>
              <a:t>Player objectives and triggers:</a:t>
            </a:r>
          </a:p>
          <a:p>
            <a:pPr>
              <a:spcBef>
                <a:spcPts val="0"/>
              </a:spcBef>
            </a:pPr>
            <a:r>
              <a:rPr lang="en-US" sz="1950" dirty="0"/>
              <a:t>Own P, M, SII power projections</a:t>
            </a:r>
          </a:p>
          <a:p>
            <a:pPr>
              <a:spcBef>
                <a:spcPts val="0"/>
              </a:spcBef>
            </a:pPr>
            <a:r>
              <a:rPr lang="en-US" sz="1950" dirty="0"/>
              <a:t>Opponent’s time below full capability to project M, SII power from space</a:t>
            </a:r>
          </a:p>
          <a:p>
            <a:pPr>
              <a:spcBef>
                <a:spcPts val="0"/>
              </a:spcBef>
            </a:pPr>
            <a:r>
              <a:rPr lang="en-US" sz="1950" dirty="0"/>
              <a:t>Possession of weapon types that their opponent does not have</a:t>
            </a:r>
          </a:p>
          <a:p>
            <a:pPr>
              <a:spcBef>
                <a:spcPts val="0"/>
              </a:spcBef>
            </a:pPr>
            <a:r>
              <a:rPr lang="en-US" sz="1950" dirty="0"/>
              <a:t>Hide/Reveal</a:t>
            </a:r>
          </a:p>
          <a:p>
            <a:pPr marL="0" indent="0">
              <a:spcBef>
                <a:spcPts val="0"/>
              </a:spcBef>
              <a:buNone/>
            </a:pPr>
            <a:endParaRPr lang="en-US" sz="1950" dirty="0"/>
          </a:p>
          <a:p>
            <a:pPr marL="385763" indent="-385763">
              <a:spcBef>
                <a:spcPts val="0"/>
              </a:spcBef>
              <a:buFont typeface="+mj-lt"/>
              <a:buAutoNum type="arabicPeriod"/>
            </a:pPr>
            <a:endParaRPr lang="en-US" dirty="0"/>
          </a:p>
          <a:p>
            <a:pPr marL="385763" indent="-385763">
              <a:spcBef>
                <a:spcPts val="0"/>
              </a:spcBef>
              <a:buFont typeface="+mj-lt"/>
              <a:buAutoNum type="arabicPeriod"/>
            </a:pPr>
            <a:endParaRPr lang="en-US" dirty="0"/>
          </a:p>
        </p:txBody>
      </p:sp>
      <p:grpSp>
        <p:nvGrpSpPr>
          <p:cNvPr id="4" name="Group 3"/>
          <p:cNvGrpSpPr/>
          <p:nvPr/>
        </p:nvGrpSpPr>
        <p:grpSpPr>
          <a:xfrm>
            <a:off x="1612604" y="461317"/>
            <a:ext cx="632402" cy="761918"/>
            <a:chOff x="1136208" y="1540475"/>
            <a:chExt cx="563460" cy="562798"/>
          </a:xfrm>
        </p:grpSpPr>
        <p:grpSp>
          <p:nvGrpSpPr>
            <p:cNvPr id="5" name="Group 4"/>
            <p:cNvGrpSpPr/>
            <p:nvPr/>
          </p:nvGrpSpPr>
          <p:grpSpPr>
            <a:xfrm>
              <a:off x="1305078" y="1540475"/>
              <a:ext cx="394590" cy="375241"/>
              <a:chOff x="1305078" y="1540475"/>
              <a:chExt cx="394590" cy="375241"/>
            </a:xfrm>
          </p:grpSpPr>
          <p:pic>
            <p:nvPicPr>
              <p:cNvPr id="7" name="Picture 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0937" t="9961" r="21201" b="22368"/>
              <a:stretch/>
            </p:blipFill>
            <p:spPr>
              <a:xfrm>
                <a:off x="1305078" y="1666368"/>
                <a:ext cx="251869" cy="249348"/>
              </a:xfrm>
              <a:prstGeom prst="rect">
                <a:avLst/>
              </a:prstGeom>
            </p:spPr>
          </p:pic>
          <p:pic>
            <p:nvPicPr>
              <p:cNvPr id="8" name="Picture 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937" t="9961" r="21201" b="22368"/>
              <a:stretch/>
            </p:blipFill>
            <p:spPr>
              <a:xfrm>
                <a:off x="1447800" y="1540475"/>
                <a:ext cx="251868" cy="249348"/>
              </a:xfrm>
              <a:prstGeom prst="rect">
                <a:avLst/>
              </a:prstGeom>
            </p:spPr>
          </p:pic>
        </p:grpSp>
        <p:sp>
          <p:nvSpPr>
            <p:cNvPr id="6" name="TextBox 5"/>
            <p:cNvSpPr txBox="1"/>
            <p:nvPr/>
          </p:nvSpPr>
          <p:spPr>
            <a:xfrm>
              <a:off x="1136208" y="1915715"/>
              <a:ext cx="530167" cy="187558"/>
            </a:xfrm>
            <a:prstGeom prst="rect">
              <a:avLst/>
            </a:prstGeom>
            <a:noFill/>
          </p:spPr>
          <p:txBody>
            <a:bodyPr wrap="none" rtlCol="0">
              <a:spAutoFit/>
            </a:bodyPr>
            <a:lstStyle/>
            <a:p>
              <a:r>
                <a:rPr lang="en-US" sz="1050" b="1" dirty="0"/>
                <a:t>Players</a:t>
              </a:r>
            </a:p>
          </p:txBody>
        </p:sp>
      </p:grpSp>
      <p:grpSp>
        <p:nvGrpSpPr>
          <p:cNvPr id="9" name="Group 8"/>
          <p:cNvGrpSpPr/>
          <p:nvPr/>
        </p:nvGrpSpPr>
        <p:grpSpPr>
          <a:xfrm>
            <a:off x="1355805" y="1485900"/>
            <a:ext cx="1175350" cy="949926"/>
            <a:chOff x="6472165" y="620885"/>
            <a:chExt cx="1715591" cy="1370270"/>
          </a:xfrm>
        </p:grpSpPr>
        <p:grpSp>
          <p:nvGrpSpPr>
            <p:cNvPr id="10" name="Group 9"/>
            <p:cNvGrpSpPr/>
            <p:nvPr/>
          </p:nvGrpSpPr>
          <p:grpSpPr>
            <a:xfrm>
              <a:off x="6964979" y="620885"/>
              <a:ext cx="687122" cy="687122"/>
              <a:chOff x="3997943" y="922457"/>
              <a:chExt cx="953532" cy="953532"/>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6696" r="7793" b="16357"/>
              <a:stretch/>
            </p:blipFill>
            <p:spPr>
              <a:xfrm>
                <a:off x="4100777" y="1033463"/>
                <a:ext cx="747864" cy="731520"/>
              </a:xfrm>
              <a:prstGeom prst="rect">
                <a:avLst/>
              </a:prstGeom>
            </p:spPr>
          </p:pic>
          <p:sp>
            <p:nvSpPr>
              <p:cNvPr id="13" name="Oval 12"/>
              <p:cNvSpPr/>
              <p:nvPr/>
            </p:nvSpPr>
            <p:spPr>
              <a:xfrm>
                <a:off x="3997943" y="922457"/>
                <a:ext cx="953532" cy="9535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11" name="TextBox 10"/>
            <p:cNvSpPr txBox="1"/>
            <p:nvPr/>
          </p:nvSpPr>
          <p:spPr>
            <a:xfrm>
              <a:off x="6472165" y="1258608"/>
              <a:ext cx="1715591" cy="732547"/>
            </a:xfrm>
            <a:prstGeom prst="rect">
              <a:avLst/>
            </a:prstGeom>
            <a:noFill/>
          </p:spPr>
          <p:txBody>
            <a:bodyPr wrap="square" rtlCol="0">
              <a:spAutoFit/>
            </a:bodyPr>
            <a:lstStyle/>
            <a:p>
              <a:pPr algn="ctr"/>
              <a:r>
                <a:rPr lang="en-US" sz="1350" dirty="0">
                  <a:solidFill>
                    <a:prstClr val="black"/>
                  </a:solidFill>
                  <a:latin typeface="Franklin Gothic Medium"/>
                </a:rPr>
                <a:t>Assets and Capabilities</a:t>
              </a:r>
            </a:p>
          </p:txBody>
        </p:sp>
      </p:grpSp>
      <p:sp>
        <p:nvSpPr>
          <p:cNvPr id="14" name="TextBox 13"/>
          <p:cNvSpPr txBox="1"/>
          <p:nvPr/>
        </p:nvSpPr>
        <p:spPr>
          <a:xfrm>
            <a:off x="2153129" y="401319"/>
            <a:ext cx="1029909" cy="507831"/>
          </a:xfrm>
          <a:prstGeom prst="rect">
            <a:avLst/>
          </a:prstGeom>
          <a:noFill/>
        </p:spPr>
        <p:txBody>
          <a:bodyPr wrap="square" rtlCol="0">
            <a:spAutoFit/>
          </a:bodyPr>
          <a:lstStyle/>
          <a:p>
            <a:pPr algn="ctr"/>
            <a:r>
              <a:rPr lang="en-US" sz="1350" dirty="0"/>
              <a:t>US vs. Peer Opponent</a:t>
            </a:r>
          </a:p>
        </p:txBody>
      </p:sp>
      <p:grpSp>
        <p:nvGrpSpPr>
          <p:cNvPr id="15" name="Group 14"/>
          <p:cNvGrpSpPr/>
          <p:nvPr/>
        </p:nvGrpSpPr>
        <p:grpSpPr>
          <a:xfrm>
            <a:off x="1558843" y="2514600"/>
            <a:ext cx="872868" cy="815805"/>
            <a:chOff x="7732085" y="211128"/>
            <a:chExt cx="1163826" cy="1087740"/>
          </a:xfrm>
        </p:grpSpPr>
        <p:grpSp>
          <p:nvGrpSpPr>
            <p:cNvPr id="16" name="Group 15"/>
            <p:cNvGrpSpPr/>
            <p:nvPr/>
          </p:nvGrpSpPr>
          <p:grpSpPr>
            <a:xfrm>
              <a:off x="7941901" y="211128"/>
              <a:ext cx="685800" cy="685800"/>
              <a:chOff x="2431307" y="1875989"/>
              <a:chExt cx="685800" cy="685800"/>
            </a:xfrm>
          </p:grpSpPr>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11175" t="4334" r="12267" b="18653"/>
              <a:stretch/>
            </p:blipFill>
            <p:spPr>
              <a:xfrm>
                <a:off x="2468638" y="1911506"/>
                <a:ext cx="611139" cy="614766"/>
              </a:xfrm>
              <a:prstGeom prst="rect">
                <a:avLst/>
              </a:prstGeom>
            </p:spPr>
          </p:pic>
          <p:sp>
            <p:nvSpPr>
              <p:cNvPr id="19" name="Oval 18"/>
              <p:cNvSpPr/>
              <p:nvPr/>
            </p:nvSpPr>
            <p:spPr>
              <a:xfrm>
                <a:off x="2431307" y="1875989"/>
                <a:ext cx="6858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TextBox 16"/>
            <p:cNvSpPr txBox="1"/>
            <p:nvPr/>
          </p:nvSpPr>
          <p:spPr>
            <a:xfrm>
              <a:off x="7732085" y="898759"/>
              <a:ext cx="1163826" cy="400109"/>
            </a:xfrm>
            <a:prstGeom prst="rect">
              <a:avLst/>
            </a:prstGeom>
            <a:noFill/>
          </p:spPr>
          <p:txBody>
            <a:bodyPr wrap="none" rtlCol="0">
              <a:spAutoFit/>
            </a:bodyPr>
            <a:lstStyle/>
            <a:p>
              <a:r>
                <a:rPr lang="en-US" sz="1350" dirty="0">
                  <a:latin typeface="+mj-lt"/>
                </a:rPr>
                <a:t>Weapons</a:t>
              </a:r>
            </a:p>
          </p:txBody>
        </p:sp>
      </p:grpSp>
      <p:grpSp>
        <p:nvGrpSpPr>
          <p:cNvPr id="20" name="Group 19"/>
          <p:cNvGrpSpPr/>
          <p:nvPr/>
        </p:nvGrpSpPr>
        <p:grpSpPr>
          <a:xfrm>
            <a:off x="1489245" y="3656450"/>
            <a:ext cx="946156" cy="944030"/>
            <a:chOff x="361802" y="4346129"/>
            <a:chExt cx="1261541" cy="1258707"/>
          </a:xfrm>
        </p:grpSpPr>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16509" t="13482" r="13823" b="28589"/>
            <a:stretch/>
          </p:blipFill>
          <p:spPr>
            <a:xfrm>
              <a:off x="448763" y="4346129"/>
              <a:ext cx="1087612" cy="904351"/>
            </a:xfrm>
            <a:prstGeom prst="rect">
              <a:avLst/>
            </a:prstGeom>
          </p:spPr>
        </p:pic>
        <p:sp>
          <p:nvSpPr>
            <p:cNvPr id="22" name="TextBox 21"/>
            <p:cNvSpPr txBox="1"/>
            <p:nvPr/>
          </p:nvSpPr>
          <p:spPr>
            <a:xfrm>
              <a:off x="361802" y="5204727"/>
              <a:ext cx="1261541" cy="400109"/>
            </a:xfrm>
            <a:prstGeom prst="rect">
              <a:avLst/>
            </a:prstGeom>
            <a:noFill/>
          </p:spPr>
          <p:txBody>
            <a:bodyPr wrap="none" rtlCol="0">
              <a:spAutoFit/>
            </a:bodyPr>
            <a:lstStyle/>
            <a:p>
              <a:pPr algn="ctr"/>
              <a:r>
                <a:rPr lang="en-US" sz="1350" dirty="0">
                  <a:solidFill>
                    <a:prstClr val="black"/>
                  </a:solidFill>
                  <a:latin typeface="Franklin Gothic Medium"/>
                </a:rPr>
                <a:t>Objectives</a:t>
              </a:r>
            </a:p>
          </p:txBody>
        </p:sp>
      </p:grpSp>
    </p:spTree>
    <p:extLst>
      <p:ext uri="{BB962C8B-B14F-4D97-AF65-F5344CB8AC3E}">
        <p14:creationId xmlns:p14="http://schemas.microsoft.com/office/powerpoint/2010/main" val="338194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1">
                    <a:lumMod val="75000"/>
                  </a:schemeClr>
                </a:solidFill>
              </a:rPr>
              <a:t>How Could Policy and Investment Decisions Impact Future Space Conflict?</a:t>
            </a:r>
          </a:p>
        </p:txBody>
      </p:sp>
      <p:graphicFrame>
        <p:nvGraphicFramePr>
          <p:cNvPr id="4" name="Content Placeholder 3"/>
          <p:cNvGraphicFramePr>
            <a:graphicFrameLocks noGrp="1"/>
          </p:cNvGraphicFramePr>
          <p:nvPr>
            <p:ph type="dgm" sz="quarter" idx="10"/>
            <p:extLst>
              <p:ext uri="{D42A27DB-BD31-4B8C-83A1-F6EECF244321}">
                <p14:modId xmlns:p14="http://schemas.microsoft.com/office/powerpoint/2010/main" val="945688197"/>
              </p:ext>
            </p:extLst>
          </p:nvPr>
        </p:nvGraphicFramePr>
        <p:xfrm>
          <a:off x="457200" y="1063229"/>
          <a:ext cx="8229600" cy="370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213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3765-E82F-4CCD-9526-08A9B80703C9}"/>
              </a:ext>
            </a:extLst>
          </p:cNvPr>
          <p:cNvSpPr>
            <a:spLocks noGrp="1"/>
          </p:cNvSpPr>
          <p:nvPr>
            <p:ph type="title"/>
          </p:nvPr>
        </p:nvSpPr>
        <p:spPr>
          <a:xfrm>
            <a:off x="457200" y="0"/>
            <a:ext cx="8229600" cy="1063229"/>
          </a:xfrm>
        </p:spPr>
        <p:txBody>
          <a:bodyPr>
            <a:normAutofit fontScale="90000"/>
          </a:bodyPr>
          <a:lstStyle/>
          <a:p>
            <a:r>
              <a:rPr lang="en-US" dirty="0"/>
              <a:t>Examining Game Outcomes: Competition and Deterrence</a:t>
            </a:r>
          </a:p>
        </p:txBody>
      </p:sp>
      <p:sp>
        <p:nvSpPr>
          <p:cNvPr id="3" name="Text Placeholder 2">
            <a:extLst>
              <a:ext uri="{FF2B5EF4-FFF2-40B4-BE49-F238E27FC236}">
                <a16:creationId xmlns:a16="http://schemas.microsoft.com/office/drawing/2014/main" id="{36AE9DD5-0B2F-4461-A082-1D8A3E12E8B8}"/>
              </a:ext>
            </a:extLst>
          </p:cNvPr>
          <p:cNvSpPr>
            <a:spLocks noGrp="1"/>
          </p:cNvSpPr>
          <p:nvPr>
            <p:ph type="body" sz="quarter" idx="10"/>
          </p:nvPr>
        </p:nvSpPr>
        <p:spPr>
          <a:xfrm>
            <a:off x="457200" y="1063230"/>
            <a:ext cx="8229602" cy="2882238"/>
          </a:xfrm>
        </p:spPr>
        <p:txBody>
          <a:bodyPr>
            <a:normAutofit fontScale="40000" lnSpcReduction="20000"/>
          </a:bodyPr>
          <a:lstStyle/>
          <a:p>
            <a:pPr marL="0" indent="0">
              <a:buNone/>
            </a:pPr>
            <a:r>
              <a:rPr lang="en-US" sz="4000" b="1" i="1" dirty="0">
                <a:solidFill>
                  <a:schemeClr val="bg1"/>
                </a:solidFill>
                <a:highlight>
                  <a:srgbClr val="4F81BD"/>
                </a:highlight>
              </a:rPr>
              <a:t>Who won?</a:t>
            </a:r>
            <a:r>
              <a:rPr lang="en-US" sz="4000" b="1" i="1" dirty="0">
                <a:solidFill>
                  <a:schemeClr val="bg1"/>
                </a:solidFill>
              </a:rPr>
              <a:t> </a:t>
            </a:r>
          </a:p>
          <a:p>
            <a:r>
              <a:rPr lang="en-US" dirty="0"/>
              <a:t>Players make decisions to maximize their score </a:t>
            </a:r>
          </a:p>
          <a:p>
            <a:pPr lvl="1"/>
            <a:r>
              <a:rPr lang="en-US" dirty="0"/>
              <a:t>Relative scores indicate which player has better met their objectives</a:t>
            </a:r>
          </a:p>
          <a:p>
            <a:pPr marL="0" indent="0">
              <a:buNone/>
            </a:pPr>
            <a:r>
              <a:rPr lang="en-US" sz="4000" b="1" i="1" dirty="0">
                <a:solidFill>
                  <a:schemeClr val="bg1"/>
                </a:solidFill>
                <a:highlight>
                  <a:srgbClr val="4F81BD"/>
                </a:highlight>
              </a:rPr>
              <a:t>Did we deter?</a:t>
            </a:r>
          </a:p>
          <a:p>
            <a:r>
              <a:rPr lang="en-US" dirty="0"/>
              <a:t>As policy makers and evaluators, we are interested in all of the player objectives, but also in deterrence. Therefore, we also score:</a:t>
            </a:r>
          </a:p>
          <a:p>
            <a:pPr lvl="1"/>
            <a:r>
              <a:rPr lang="en-US" dirty="0"/>
              <a:t>Measure of Space Arms Race</a:t>
            </a:r>
          </a:p>
          <a:p>
            <a:pPr lvl="2"/>
            <a:r>
              <a:rPr lang="en-US" dirty="0"/>
              <a:t>Time during which both sides engage in simultaneous space weapon development</a:t>
            </a:r>
          </a:p>
          <a:p>
            <a:pPr lvl="1"/>
            <a:r>
              <a:rPr lang="en-US" dirty="0"/>
              <a:t>Measure of Space War</a:t>
            </a:r>
          </a:p>
          <a:p>
            <a:pPr lvl="2"/>
            <a:r>
              <a:rPr lang="en-US" dirty="0"/>
              <a:t>Intensity of the Conflict</a:t>
            </a:r>
          </a:p>
          <a:p>
            <a:pPr lvl="1"/>
            <a:r>
              <a:rPr lang="en-US" dirty="0"/>
              <a:t>To evaluate stability of deterrence, we also store the time history of investments, attacks and escalation</a:t>
            </a:r>
          </a:p>
          <a:p>
            <a:pPr lvl="1"/>
            <a:endParaRPr lang="en-US" dirty="0"/>
          </a:p>
        </p:txBody>
      </p:sp>
      <p:sp>
        <p:nvSpPr>
          <p:cNvPr id="5" name="TextBox 4">
            <a:extLst>
              <a:ext uri="{FF2B5EF4-FFF2-40B4-BE49-F238E27FC236}">
                <a16:creationId xmlns:a16="http://schemas.microsoft.com/office/drawing/2014/main" id="{D6990020-176F-438F-872C-922240FC3537}"/>
              </a:ext>
            </a:extLst>
          </p:cNvPr>
          <p:cNvSpPr txBox="1"/>
          <p:nvPr/>
        </p:nvSpPr>
        <p:spPr>
          <a:xfrm>
            <a:off x="457198" y="3829900"/>
            <a:ext cx="8229602" cy="738664"/>
          </a:xfrm>
          <a:prstGeom prst="rect">
            <a:avLst/>
          </a:prstGeom>
          <a:noFill/>
          <a:ln>
            <a:solidFill>
              <a:schemeClr val="tx1"/>
            </a:solidFill>
          </a:ln>
        </p:spPr>
        <p:txBody>
          <a:bodyPr wrap="square" rtlCol="0">
            <a:spAutoFit/>
          </a:bodyPr>
          <a:lstStyle/>
          <a:p>
            <a:r>
              <a:rPr lang="en-US" sz="1050" i="1" dirty="0"/>
              <a:t>“This is not a strategy of confrontation, but it is a strategy that recognizes the reality of competition. DoD seeks to…maintain effective deterrence without dominance”</a:t>
            </a:r>
          </a:p>
          <a:p>
            <a:endParaRPr lang="en-US" sz="1050" i="1" dirty="0"/>
          </a:p>
          <a:p>
            <a:r>
              <a:rPr lang="en-US" sz="1000" i="1" dirty="0"/>
              <a:t>-</a:t>
            </a:r>
            <a:r>
              <a:rPr lang="en-US" sz="900" i="1" dirty="0"/>
              <a:t>Elbridge Colby, deputy assistant secretary of defense for strategy and force development, on the 2018 National Defense Strategy</a:t>
            </a:r>
            <a:endParaRPr lang="en-US" sz="1000" i="1" dirty="0"/>
          </a:p>
        </p:txBody>
      </p:sp>
      <p:sp>
        <p:nvSpPr>
          <p:cNvPr id="8" name="Rectangle 7">
            <a:extLst>
              <a:ext uri="{FF2B5EF4-FFF2-40B4-BE49-F238E27FC236}">
                <a16:creationId xmlns:a16="http://schemas.microsoft.com/office/drawing/2014/main" id="{582AA284-5577-4484-A6DC-E7624725E3CC}"/>
              </a:ext>
            </a:extLst>
          </p:cNvPr>
          <p:cNvSpPr/>
          <p:nvPr/>
        </p:nvSpPr>
        <p:spPr>
          <a:xfrm>
            <a:off x="388620" y="4681835"/>
            <a:ext cx="6202680" cy="461665"/>
          </a:xfrm>
          <a:prstGeom prst="rect">
            <a:avLst/>
          </a:prstGeom>
        </p:spPr>
        <p:txBody>
          <a:bodyPr wrap="square">
            <a:spAutoFit/>
          </a:bodyPr>
          <a:lstStyle/>
          <a:p>
            <a:r>
              <a:rPr lang="en-US" sz="800" dirty="0">
                <a:latin typeface="Times New Roman" panose="02020603050405020304" pitchFamily="18" charset="0"/>
                <a:ea typeface="Times New Roman" panose="02020603050405020304" pitchFamily="18" charset="0"/>
              </a:rPr>
              <a:t>Williams, A. (2002). </a:t>
            </a:r>
            <a:r>
              <a:rPr lang="en-US" sz="800" i="1" dirty="0">
                <a:latin typeface="Times New Roman" panose="02020603050405020304" pitchFamily="18" charset="0"/>
                <a:ea typeface="Times New Roman" panose="02020603050405020304" pitchFamily="18" charset="0"/>
              </a:rPr>
              <a:t>Richardson Arms Race Model.</a:t>
            </a:r>
          </a:p>
          <a:p>
            <a:r>
              <a:rPr lang="en-US" sz="800" dirty="0" err="1"/>
              <a:t>Glasl</a:t>
            </a:r>
            <a:r>
              <a:rPr lang="en-US" sz="800" dirty="0"/>
              <a:t>, F. (1997). </a:t>
            </a:r>
            <a:r>
              <a:rPr lang="en-US" sz="800" i="1" dirty="0" err="1"/>
              <a:t>Konfliktmanagement</a:t>
            </a:r>
            <a:r>
              <a:rPr lang="en-US" sz="800" i="1" dirty="0"/>
              <a:t>. Ein </a:t>
            </a:r>
            <a:r>
              <a:rPr lang="en-US" sz="800" i="1" dirty="0" err="1"/>
              <a:t>Handbuch</a:t>
            </a:r>
            <a:r>
              <a:rPr lang="en-US" sz="800" i="1" dirty="0"/>
              <a:t> </a:t>
            </a:r>
            <a:r>
              <a:rPr lang="en-US" sz="800" i="1" dirty="0" err="1"/>
              <a:t>fuer</a:t>
            </a:r>
            <a:r>
              <a:rPr lang="en-US" sz="800" i="1" dirty="0"/>
              <a:t> </a:t>
            </a:r>
            <a:r>
              <a:rPr lang="en-US" sz="800" i="1" dirty="0" err="1"/>
              <a:t>Fuehrungskraefte</a:t>
            </a:r>
            <a:r>
              <a:rPr lang="en-US" sz="800" i="1" dirty="0"/>
              <a:t>, </a:t>
            </a:r>
            <a:r>
              <a:rPr lang="en-US" sz="800" i="1" dirty="0" err="1"/>
              <a:t>Beraterinnen</a:t>
            </a:r>
            <a:r>
              <a:rPr lang="en-US" sz="800" i="1" dirty="0"/>
              <a:t> und </a:t>
            </a:r>
            <a:r>
              <a:rPr lang="en-US" sz="800" i="1" dirty="0" err="1"/>
              <a:t>Berater</a:t>
            </a:r>
            <a:r>
              <a:rPr lang="en-US" sz="800" i="1" dirty="0"/>
              <a:t>.</a:t>
            </a:r>
            <a:r>
              <a:rPr lang="en-US" sz="800" dirty="0"/>
              <a:t> Bern: Verlag Paul Haupt.</a:t>
            </a:r>
          </a:p>
          <a:p>
            <a:r>
              <a:rPr lang="en-US" sz="800" dirty="0">
                <a:latin typeface="Times New Roman" panose="02020603050405020304" pitchFamily="18" charset="0"/>
                <a:ea typeface="Times New Roman" panose="02020603050405020304" pitchFamily="18" charset="0"/>
              </a:rPr>
              <a:t> </a:t>
            </a:r>
            <a:endParaRPr lang="en-US" sz="800" dirty="0"/>
          </a:p>
        </p:txBody>
      </p:sp>
    </p:spTree>
    <p:extLst>
      <p:ext uri="{BB962C8B-B14F-4D97-AF65-F5344CB8AC3E}">
        <p14:creationId xmlns:p14="http://schemas.microsoft.com/office/powerpoint/2010/main" val="425048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Game Results: </a:t>
            </a:r>
            <a:br>
              <a:rPr lang="en-US" sz="2400" dirty="0"/>
            </a:br>
            <a:r>
              <a:rPr lang="en-US" sz="2400" dirty="0"/>
              <a:t>Deterrence with Offensive/Defensive Balance</a:t>
            </a:r>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r="43472" b="50476"/>
          <a:stretch/>
        </p:blipFill>
        <p:spPr bwMode="auto">
          <a:xfrm>
            <a:off x="2049780" y="1767024"/>
            <a:ext cx="3886200" cy="2749729"/>
          </a:xfrm>
          <a:prstGeom prst="rect">
            <a:avLst/>
          </a:prstGeom>
          <a:noFill/>
          <a:ln>
            <a:noFill/>
          </a:ln>
        </p:spPr>
      </p:pic>
      <p:sp>
        <p:nvSpPr>
          <p:cNvPr id="8" name="TextBox 7"/>
          <p:cNvSpPr txBox="1"/>
          <p:nvPr/>
        </p:nvSpPr>
        <p:spPr>
          <a:xfrm>
            <a:off x="3992880" y="6518363"/>
            <a:ext cx="4229100" cy="415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050" b="1" dirty="0"/>
              <a:t>The number and color in each cell indicates the Conflict Intensity score of the game. “Red” games result in the total destruction of an orbit. </a:t>
            </a:r>
            <a:endParaRPr lang="en-US" sz="1050" dirty="0"/>
          </a:p>
        </p:txBody>
      </p:sp>
      <p:sp>
        <p:nvSpPr>
          <p:cNvPr id="9" name="Text Placeholder 2">
            <a:extLst>
              <a:ext uri="{FF2B5EF4-FFF2-40B4-BE49-F238E27FC236}">
                <a16:creationId xmlns:a16="http://schemas.microsoft.com/office/drawing/2014/main" id="{DC1FA07C-DCED-47BB-A525-5333D503CA10}"/>
              </a:ext>
            </a:extLst>
          </p:cNvPr>
          <p:cNvSpPr txBox="1">
            <a:spLocks/>
          </p:cNvSpPr>
          <p:nvPr/>
        </p:nvSpPr>
        <p:spPr>
          <a:xfrm>
            <a:off x="6362700" y="1851660"/>
            <a:ext cx="2324100" cy="2590799"/>
          </a:xfrm>
          <a:prstGeom prst="rect">
            <a:avLst/>
          </a:prstGeom>
        </p:spPr>
        <p:txBody>
          <a:bodyPr>
            <a:normAutofit/>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b="1" dirty="0"/>
              <a:t>Deterrence score: </a:t>
            </a:r>
            <a:r>
              <a:rPr lang="en-US" sz="1100" dirty="0"/>
              <a:t>Large numbers of weapons with little redundancy results in high levels of conflict intensity</a:t>
            </a:r>
          </a:p>
          <a:p>
            <a:pPr marL="0" indent="0">
              <a:buNone/>
            </a:pPr>
            <a:r>
              <a:rPr lang="en-US" sz="1100" b="1" dirty="0"/>
              <a:t>Player metrics: </a:t>
            </a:r>
            <a:r>
              <a:rPr lang="en-US" sz="1100" dirty="0"/>
              <a:t>Building redundancy is by far the most popular investment in all of these games. Why? Low risk/high payout. Resiliency via fractionation is a close 2</a:t>
            </a:r>
            <a:r>
              <a:rPr lang="en-US" sz="1100" baseline="30000" dirty="0"/>
              <a:t>nd</a:t>
            </a:r>
            <a:r>
              <a:rPr lang="en-US" sz="1100" dirty="0"/>
              <a:t>. Higher risk, but higher payout since it also reduces time to implement later upgrades.</a:t>
            </a:r>
          </a:p>
        </p:txBody>
      </p:sp>
      <p:sp>
        <p:nvSpPr>
          <p:cNvPr id="5" name="Content Placeholder 4"/>
          <p:cNvSpPr>
            <a:spLocks noGrp="1"/>
          </p:cNvSpPr>
          <p:nvPr>
            <p:ph sz="half" idx="2"/>
          </p:nvPr>
        </p:nvSpPr>
        <p:spPr>
          <a:xfrm>
            <a:off x="2677763" y="1546589"/>
            <a:ext cx="3753518" cy="410390"/>
          </a:xfrm>
          <a:solidFill>
            <a:schemeClr val="bg1"/>
          </a:solidFill>
        </p:spPr>
        <p:txBody>
          <a:bodyPr>
            <a:normAutofit fontScale="62500" lnSpcReduction="20000"/>
          </a:bodyPr>
          <a:lstStyle/>
          <a:p>
            <a:pPr marL="0" indent="0">
              <a:buNone/>
            </a:pPr>
            <a:r>
              <a:rPr lang="en-US" sz="1800" dirty="0"/>
              <a:t>Nine games over different offensive/defensive balances, for near peer adversaries (i.e. both are dependent on space)</a:t>
            </a:r>
          </a:p>
          <a:p>
            <a:pPr lvl="1"/>
            <a:endParaRPr lang="en-US" sz="1500" dirty="0"/>
          </a:p>
        </p:txBody>
      </p:sp>
      <p:sp>
        <p:nvSpPr>
          <p:cNvPr id="10" name="Rectangle 9">
            <a:extLst>
              <a:ext uri="{FF2B5EF4-FFF2-40B4-BE49-F238E27FC236}">
                <a16:creationId xmlns:a16="http://schemas.microsoft.com/office/drawing/2014/main" id="{256044AB-B72B-4EA5-B0C4-1F662AF123DE}"/>
              </a:ext>
            </a:extLst>
          </p:cNvPr>
          <p:cNvSpPr/>
          <p:nvPr/>
        </p:nvSpPr>
        <p:spPr>
          <a:xfrm>
            <a:off x="175259" y="1781378"/>
            <a:ext cx="2007203" cy="2539157"/>
          </a:xfrm>
          <a:prstGeom prst="rect">
            <a:avLst/>
          </a:prstGeom>
        </p:spPr>
        <p:txBody>
          <a:bodyPr wrap="square">
            <a:spAutoFit/>
          </a:bodyPr>
          <a:lstStyle/>
          <a:p>
            <a:r>
              <a:rPr lang="en-US" sz="1100" b="1" dirty="0"/>
              <a:t>Redundancy and Resilience as defined in Game:</a:t>
            </a:r>
          </a:p>
          <a:p>
            <a:endParaRPr lang="en-US" sz="1100" b="1" dirty="0"/>
          </a:p>
          <a:p>
            <a:r>
              <a:rPr lang="en-US" sz="900" b="1" dirty="0"/>
              <a:t>Redundancy</a:t>
            </a:r>
            <a:r>
              <a:rPr lang="en-US" sz="900" dirty="0"/>
              <a:t>: Build and deploy “above threshold” capability such that player can absorb the attack with minimal impact</a:t>
            </a:r>
          </a:p>
          <a:p>
            <a:r>
              <a:rPr lang="en-US" sz="900" b="1" dirty="0"/>
              <a:t>Resilience: </a:t>
            </a:r>
            <a:r>
              <a:rPr lang="en-US" sz="900" dirty="0"/>
              <a:t>Investments that reduce the post attack “time to recover</a:t>
            </a:r>
          </a:p>
          <a:p>
            <a:pPr marL="171450" indent="-171450">
              <a:buFont typeface="Arial" panose="020B0604020202020204" pitchFamily="34" charset="0"/>
              <a:buChar char="•"/>
            </a:pPr>
            <a:r>
              <a:rPr lang="en-US" sz="900" dirty="0"/>
              <a:t>Fractionation – swarms of satellites that reconstitute autonomously</a:t>
            </a:r>
          </a:p>
          <a:p>
            <a:pPr marL="171450" indent="-171450">
              <a:buFont typeface="Arial" panose="020B0604020202020204" pitchFamily="34" charset="0"/>
              <a:buChar char="•"/>
            </a:pPr>
            <a:r>
              <a:rPr lang="en-US" sz="900" dirty="0"/>
              <a:t>Reductions in failsafe and  recovery time</a:t>
            </a:r>
          </a:p>
          <a:p>
            <a:pPr marL="171450" indent="-171450">
              <a:buFont typeface="Arial" panose="020B0604020202020204" pitchFamily="34" charset="0"/>
              <a:buChar char="•"/>
            </a:pPr>
            <a:r>
              <a:rPr lang="en-US" sz="900" dirty="0"/>
              <a:t>Hardening to “operate through” cyber, directed energy, or radiation attacks</a:t>
            </a:r>
          </a:p>
        </p:txBody>
      </p:sp>
    </p:spTree>
    <p:extLst>
      <p:ext uri="{BB962C8B-B14F-4D97-AF65-F5344CB8AC3E}">
        <p14:creationId xmlns:p14="http://schemas.microsoft.com/office/powerpoint/2010/main" val="38840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C8540-E031-438F-9637-1B6EAD790E13}"/>
              </a:ext>
            </a:extLst>
          </p:cNvPr>
          <p:cNvPicPr>
            <a:picLocks noChangeAspect="1"/>
          </p:cNvPicPr>
          <p:nvPr/>
        </p:nvPicPr>
        <p:blipFill rotWithShape="1">
          <a:blip r:embed="rId3"/>
          <a:srcRect l="14427" r="23349" b="1"/>
          <a:stretch/>
        </p:blipFill>
        <p:spPr>
          <a:xfrm>
            <a:off x="5437776" y="1140278"/>
            <a:ext cx="3706224" cy="3489960"/>
          </a:xfrm>
          <a:prstGeom prst="rect">
            <a:avLst/>
          </a:prstGeom>
          <a:effectLst/>
        </p:spPr>
      </p:pic>
      <p:sp>
        <p:nvSpPr>
          <p:cNvPr id="2" name="Title 1"/>
          <p:cNvSpPr>
            <a:spLocks noGrp="1"/>
          </p:cNvSpPr>
          <p:nvPr>
            <p:ph type="title"/>
          </p:nvPr>
        </p:nvSpPr>
        <p:spPr>
          <a:xfrm>
            <a:off x="457200" y="0"/>
            <a:ext cx="8229600" cy="1063229"/>
          </a:xfrm>
        </p:spPr>
        <p:txBody>
          <a:bodyPr>
            <a:noAutofit/>
          </a:bodyPr>
          <a:lstStyle/>
          <a:p>
            <a:r>
              <a:rPr lang="en-US" sz="2400" dirty="0"/>
              <a:t>Game Results:</a:t>
            </a:r>
            <a:br>
              <a:rPr lang="en-US" sz="2400" dirty="0"/>
            </a:br>
            <a:r>
              <a:rPr lang="en-US" sz="2400" dirty="0"/>
              <a:t>Additional Space Situational Awareness for Defense</a:t>
            </a:r>
          </a:p>
        </p:txBody>
      </p:sp>
      <p:sp>
        <p:nvSpPr>
          <p:cNvPr id="3" name="Content Placeholder 2"/>
          <p:cNvSpPr>
            <a:spLocks noGrp="1"/>
          </p:cNvSpPr>
          <p:nvPr>
            <p:ph idx="1"/>
          </p:nvPr>
        </p:nvSpPr>
        <p:spPr>
          <a:xfrm>
            <a:off x="457200" y="1140278"/>
            <a:ext cx="4869180" cy="1705484"/>
          </a:xfrm>
        </p:spPr>
        <p:txBody>
          <a:bodyPr>
            <a:normAutofit fontScale="32500" lnSpcReduction="20000"/>
          </a:bodyPr>
          <a:lstStyle/>
          <a:p>
            <a:r>
              <a:rPr lang="en-US" dirty="0"/>
              <a:t>Input: Probability of successful defense against an attack increases for assets with SSA protection </a:t>
            </a:r>
          </a:p>
          <a:p>
            <a:pPr lvl="1"/>
            <a:r>
              <a:rPr lang="en-US" dirty="0"/>
              <a:t>Only against kinetic attacks</a:t>
            </a:r>
          </a:p>
          <a:p>
            <a:pPr lvl="1"/>
            <a:r>
              <a:rPr lang="en-US" dirty="0"/>
              <a:t>Only for active defense maneuvers</a:t>
            </a:r>
          </a:p>
          <a:p>
            <a:r>
              <a:rPr lang="en-US" dirty="0"/>
              <a:t>Output: Results show no impact on US power projection outcomes</a:t>
            </a:r>
          </a:p>
          <a:p>
            <a:pPr lvl="1"/>
            <a:r>
              <a:rPr lang="en-US" dirty="0"/>
              <a:t>A defense developed against </a:t>
            </a:r>
            <a:r>
              <a:rPr lang="en-US"/>
              <a:t>kinetic attacks causes </a:t>
            </a:r>
            <a:r>
              <a:rPr lang="en-US" dirty="0"/>
              <a:t>the adversary to adjust their attack vectors</a:t>
            </a:r>
          </a:p>
          <a:p>
            <a:pPr lvl="1"/>
            <a:r>
              <a:rPr lang="en-US" dirty="0"/>
              <a:t>No significant change measured in US ability to preserve military power projection from space </a:t>
            </a:r>
          </a:p>
        </p:txBody>
      </p:sp>
      <p:graphicFrame>
        <p:nvGraphicFramePr>
          <p:cNvPr id="5" name="Table 4">
            <a:extLst>
              <a:ext uri="{FF2B5EF4-FFF2-40B4-BE49-F238E27FC236}">
                <a16:creationId xmlns:a16="http://schemas.microsoft.com/office/drawing/2014/main" id="{149E8CBB-B941-43B2-9081-0E77D4CEBF37}"/>
              </a:ext>
            </a:extLst>
          </p:cNvPr>
          <p:cNvGraphicFramePr>
            <a:graphicFrameLocks noGrp="1"/>
          </p:cNvGraphicFramePr>
          <p:nvPr>
            <p:extLst>
              <p:ext uri="{D42A27DB-BD31-4B8C-83A1-F6EECF244321}">
                <p14:modId xmlns:p14="http://schemas.microsoft.com/office/powerpoint/2010/main" val="647614981"/>
              </p:ext>
            </p:extLst>
          </p:nvPr>
        </p:nvGraphicFramePr>
        <p:xfrm>
          <a:off x="457200" y="2845762"/>
          <a:ext cx="4198620" cy="1143000"/>
        </p:xfrm>
        <a:graphic>
          <a:graphicData uri="http://schemas.openxmlformats.org/drawingml/2006/table">
            <a:tbl>
              <a:tblPr firstRow="1" bandRow="1">
                <a:tableStyleId>{5C22544A-7EE6-4342-B048-85BDC9FD1C3A}</a:tableStyleId>
              </a:tblPr>
              <a:tblGrid>
                <a:gridCol w="1501140">
                  <a:extLst>
                    <a:ext uri="{9D8B030D-6E8A-4147-A177-3AD203B41FA5}">
                      <a16:colId xmlns:a16="http://schemas.microsoft.com/office/drawing/2014/main" val="410990252"/>
                    </a:ext>
                  </a:extLst>
                </a:gridCol>
                <a:gridCol w="1150620">
                  <a:extLst>
                    <a:ext uri="{9D8B030D-6E8A-4147-A177-3AD203B41FA5}">
                      <a16:colId xmlns:a16="http://schemas.microsoft.com/office/drawing/2014/main" val="803958199"/>
                    </a:ext>
                  </a:extLst>
                </a:gridCol>
                <a:gridCol w="1546860">
                  <a:extLst>
                    <a:ext uri="{9D8B030D-6E8A-4147-A177-3AD203B41FA5}">
                      <a16:colId xmlns:a16="http://schemas.microsoft.com/office/drawing/2014/main" val="4119485810"/>
                    </a:ext>
                  </a:extLst>
                </a:gridCol>
              </a:tblGrid>
              <a:tr h="139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Scenario</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Military Power Projection Score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Scenario</a:t>
                      </a:r>
                    </a:p>
                    <a:p>
                      <a:endParaRPr lang="en-US" sz="1050" dirty="0"/>
                    </a:p>
                  </a:txBody>
                  <a:tcPr/>
                </a:tc>
                <a:extLst>
                  <a:ext uri="{0D108BD9-81ED-4DB2-BD59-A6C34878D82A}">
                    <a16:rowId xmlns:a16="http://schemas.microsoft.com/office/drawing/2014/main" val="4206594939"/>
                  </a:ext>
                </a:extLst>
              </a:tr>
              <a:tr h="560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US has SSA-enhanced defensive capability</a:t>
                      </a:r>
                    </a:p>
                  </a:txBody>
                  <a:tcPr/>
                </a:tc>
                <a:tc>
                  <a:txBody>
                    <a:bodyPr/>
                    <a:lstStyle/>
                    <a:p>
                      <a:pPr algn="ctr"/>
                      <a:r>
                        <a:rPr lang="en-US" sz="2800" dirty="0"/>
                        <a:t>=</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US does not have SSA-enhanced defensive capability</a:t>
                      </a:r>
                    </a:p>
                    <a:p>
                      <a:endParaRPr lang="en-US" sz="1050" dirty="0"/>
                    </a:p>
                  </a:txBody>
                  <a:tcPr>
                    <a:solidFill>
                      <a:srgbClr val="D0D8E8"/>
                    </a:solidFill>
                  </a:tcPr>
                </a:tc>
                <a:extLst>
                  <a:ext uri="{0D108BD9-81ED-4DB2-BD59-A6C34878D82A}">
                    <a16:rowId xmlns:a16="http://schemas.microsoft.com/office/drawing/2014/main" val="3518401560"/>
                  </a:ext>
                </a:extLst>
              </a:tr>
            </a:tbl>
          </a:graphicData>
        </a:graphic>
      </p:graphicFrame>
      <p:sp>
        <p:nvSpPr>
          <p:cNvPr id="6" name="TextBox 5">
            <a:extLst>
              <a:ext uri="{FF2B5EF4-FFF2-40B4-BE49-F238E27FC236}">
                <a16:creationId xmlns:a16="http://schemas.microsoft.com/office/drawing/2014/main" id="{2BC33978-8543-49A0-8F64-BC9EF0F08CE3}"/>
              </a:ext>
            </a:extLst>
          </p:cNvPr>
          <p:cNvSpPr txBox="1"/>
          <p:nvPr/>
        </p:nvSpPr>
        <p:spPr>
          <a:xfrm>
            <a:off x="365760" y="4277363"/>
            <a:ext cx="4869180" cy="523220"/>
          </a:xfrm>
          <a:prstGeom prst="rect">
            <a:avLst/>
          </a:prstGeom>
          <a:solidFill>
            <a:srgbClr val="4F81BD"/>
          </a:solidFill>
          <a:ln>
            <a:solidFill>
              <a:schemeClr val="tx1"/>
            </a:solidFill>
          </a:ln>
        </p:spPr>
        <p:txBody>
          <a:bodyPr wrap="square" rtlCol="0">
            <a:spAutoFit/>
          </a:bodyPr>
          <a:lstStyle/>
          <a:p>
            <a:pPr algn="ctr"/>
            <a:r>
              <a:rPr lang="en-US" sz="1400" b="1" i="1" dirty="0">
                <a:solidFill>
                  <a:schemeClr val="bg1"/>
                </a:solidFill>
              </a:rPr>
              <a:t>Enhanced defenses shifted adversary tactics towards non-kinetic weapons, but net scores were unaffected. </a:t>
            </a:r>
          </a:p>
        </p:txBody>
      </p:sp>
    </p:spTree>
    <p:extLst>
      <p:ext uri="{BB962C8B-B14F-4D97-AF65-F5344CB8AC3E}">
        <p14:creationId xmlns:p14="http://schemas.microsoft.com/office/powerpoint/2010/main" val="711062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6F18-D9B3-4CED-B5D1-F0F56CB3B636}"/>
              </a:ext>
            </a:extLst>
          </p:cNvPr>
          <p:cNvSpPr>
            <a:spLocks noGrp="1"/>
          </p:cNvSpPr>
          <p:nvPr>
            <p:ph type="title"/>
          </p:nvPr>
        </p:nvSpPr>
        <p:spPr>
          <a:xfrm>
            <a:off x="457200" y="0"/>
            <a:ext cx="8229600" cy="1063229"/>
          </a:xfrm>
        </p:spPr>
        <p:txBody>
          <a:bodyPr>
            <a:noAutofit/>
          </a:bodyPr>
          <a:lstStyle/>
          <a:p>
            <a:r>
              <a:rPr lang="en-US" sz="2400" dirty="0"/>
              <a:t>Game Results:</a:t>
            </a:r>
            <a:br>
              <a:rPr lang="en-US" sz="2400" dirty="0"/>
            </a:br>
            <a:r>
              <a:rPr lang="en-US" sz="2400" dirty="0"/>
              <a:t>Military Objectives and Hiding/Revealing Capabilities</a:t>
            </a:r>
          </a:p>
        </p:txBody>
      </p:sp>
      <p:sp>
        <p:nvSpPr>
          <p:cNvPr id="12" name="Content Placeholder 11">
            <a:extLst>
              <a:ext uri="{FF2B5EF4-FFF2-40B4-BE49-F238E27FC236}">
                <a16:creationId xmlns:a16="http://schemas.microsoft.com/office/drawing/2014/main" id="{305DCCAA-96A4-4F06-97E6-83BCC9A934C4}"/>
              </a:ext>
            </a:extLst>
          </p:cNvPr>
          <p:cNvSpPr>
            <a:spLocks noGrp="1"/>
          </p:cNvSpPr>
          <p:nvPr>
            <p:ph idx="1"/>
          </p:nvPr>
        </p:nvSpPr>
        <p:spPr>
          <a:xfrm>
            <a:off x="5688330" y="1558528"/>
            <a:ext cx="2998470" cy="2026444"/>
          </a:xfrm>
        </p:spPr>
        <p:txBody>
          <a:bodyPr>
            <a:normAutofit fontScale="47500" lnSpcReduction="20000"/>
          </a:bodyPr>
          <a:lstStyle/>
          <a:p>
            <a:r>
              <a:rPr lang="en-US" dirty="0"/>
              <a:t>If the US has no co-orbital kinetics, it is to our advantage if adversary believes we do</a:t>
            </a:r>
          </a:p>
          <a:p>
            <a:r>
              <a:rPr lang="en-US" dirty="0"/>
              <a:t>If the US has co-orbital weapons, it is to our advantage if the adversary believes we do not</a:t>
            </a:r>
          </a:p>
        </p:txBody>
      </p:sp>
      <p:sp>
        <p:nvSpPr>
          <p:cNvPr id="5" name="TextBox 4">
            <a:extLst>
              <a:ext uri="{FF2B5EF4-FFF2-40B4-BE49-F238E27FC236}">
                <a16:creationId xmlns:a16="http://schemas.microsoft.com/office/drawing/2014/main" id="{40FD2197-6A89-4290-B506-2436B2B13B38}"/>
              </a:ext>
            </a:extLst>
          </p:cNvPr>
          <p:cNvSpPr txBox="1"/>
          <p:nvPr/>
        </p:nvSpPr>
        <p:spPr>
          <a:xfrm>
            <a:off x="534957" y="4183856"/>
            <a:ext cx="8007910" cy="738664"/>
          </a:xfrm>
          <a:prstGeom prst="rect">
            <a:avLst/>
          </a:prstGeom>
          <a:noFill/>
          <a:ln>
            <a:solidFill>
              <a:schemeClr val="tx1"/>
            </a:solidFill>
          </a:ln>
        </p:spPr>
        <p:txBody>
          <a:bodyPr wrap="square" rtlCol="0">
            <a:spAutoFit/>
          </a:bodyPr>
          <a:lstStyle/>
          <a:p>
            <a:r>
              <a:rPr lang="en-US" sz="1050" i="1" dirty="0"/>
              <a:t>“Hence, when able to attack, we must seem unable; When using our forces, we must seem inactive; When we are near, we must make the enemy believe we are far away; When far away, we must make him believe we are near.”</a:t>
            </a:r>
          </a:p>
          <a:p>
            <a:endParaRPr lang="en-US" sz="1050" i="1" dirty="0"/>
          </a:p>
          <a:p>
            <a:r>
              <a:rPr lang="en-US" sz="1050" i="1" dirty="0"/>
              <a:t>-Sun Tzu, “The Art of War”</a:t>
            </a:r>
          </a:p>
        </p:txBody>
      </p:sp>
      <p:graphicFrame>
        <p:nvGraphicFramePr>
          <p:cNvPr id="9" name="Table 8">
            <a:extLst>
              <a:ext uri="{FF2B5EF4-FFF2-40B4-BE49-F238E27FC236}">
                <a16:creationId xmlns:a16="http://schemas.microsoft.com/office/drawing/2014/main" id="{A9CCC926-7E71-41E9-B709-31347EB12D48}"/>
              </a:ext>
            </a:extLst>
          </p:cNvPr>
          <p:cNvGraphicFramePr>
            <a:graphicFrameLocks noGrp="1"/>
          </p:cNvGraphicFramePr>
          <p:nvPr>
            <p:extLst>
              <p:ext uri="{D42A27DB-BD31-4B8C-83A1-F6EECF244321}">
                <p14:modId xmlns:p14="http://schemas.microsoft.com/office/powerpoint/2010/main" val="3056296738"/>
              </p:ext>
            </p:extLst>
          </p:nvPr>
        </p:nvGraphicFramePr>
        <p:xfrm>
          <a:off x="457200" y="1104901"/>
          <a:ext cx="5231130" cy="2458554"/>
        </p:xfrm>
        <a:graphic>
          <a:graphicData uri="http://schemas.openxmlformats.org/drawingml/2006/table">
            <a:tbl>
              <a:tblPr firstRow="1" bandRow="1">
                <a:tableStyleId>{5C22544A-7EE6-4342-B048-85BDC9FD1C3A}</a:tableStyleId>
              </a:tblPr>
              <a:tblGrid>
                <a:gridCol w="2744971">
                  <a:extLst>
                    <a:ext uri="{9D8B030D-6E8A-4147-A177-3AD203B41FA5}">
                      <a16:colId xmlns:a16="http://schemas.microsoft.com/office/drawing/2014/main" val="410990252"/>
                    </a:ext>
                  </a:extLst>
                </a:gridCol>
                <a:gridCol w="1125989">
                  <a:extLst>
                    <a:ext uri="{9D8B030D-6E8A-4147-A177-3AD203B41FA5}">
                      <a16:colId xmlns:a16="http://schemas.microsoft.com/office/drawing/2014/main" val="2584609609"/>
                    </a:ext>
                  </a:extLst>
                </a:gridCol>
                <a:gridCol w="670006">
                  <a:extLst>
                    <a:ext uri="{9D8B030D-6E8A-4147-A177-3AD203B41FA5}">
                      <a16:colId xmlns:a16="http://schemas.microsoft.com/office/drawing/2014/main" val="4119485810"/>
                    </a:ext>
                  </a:extLst>
                </a:gridCol>
                <a:gridCol w="690164">
                  <a:extLst>
                    <a:ext uri="{9D8B030D-6E8A-4147-A177-3AD203B41FA5}">
                      <a16:colId xmlns:a16="http://schemas.microsoft.com/office/drawing/2014/main" val="4204562759"/>
                    </a:ext>
                  </a:extLst>
                </a:gridCol>
              </a:tblGrid>
              <a:tr h="333624">
                <a:tc>
                  <a:txBody>
                    <a:bodyPr/>
                    <a:lstStyle/>
                    <a:p>
                      <a:r>
                        <a:rPr lang="en-US" sz="1050" dirty="0"/>
                        <a:t>Scenario</a:t>
                      </a:r>
                    </a:p>
                  </a:txBody>
                  <a:tcPr/>
                </a:tc>
                <a:tc>
                  <a:txBody>
                    <a:bodyPr/>
                    <a:lstStyle/>
                    <a:p>
                      <a:r>
                        <a:rPr lang="en-US" sz="1050" dirty="0"/>
                        <a:t>Adversary perception</a:t>
                      </a:r>
                    </a:p>
                  </a:txBody>
                  <a:tcPr/>
                </a:tc>
                <a:tc gridSpan="2">
                  <a:txBody>
                    <a:bodyPr/>
                    <a:lstStyle/>
                    <a:p>
                      <a:r>
                        <a:rPr lang="en-US" sz="1050" dirty="0"/>
                        <a:t>Military Power Projection Score</a:t>
                      </a:r>
                    </a:p>
                  </a:txBody>
                  <a:tcPr/>
                </a:tc>
                <a:tc hMerge="1">
                  <a:txBody>
                    <a:bodyPr/>
                    <a:lstStyle/>
                    <a:p>
                      <a:endParaRPr lang="en-US" sz="1050" dirty="0"/>
                    </a:p>
                  </a:txBody>
                  <a:tcPr/>
                </a:tc>
                <a:extLst>
                  <a:ext uri="{0D108BD9-81ED-4DB2-BD59-A6C34878D82A}">
                    <a16:rowId xmlns:a16="http://schemas.microsoft.com/office/drawing/2014/main" val="4206594939"/>
                  </a:ext>
                </a:extLst>
              </a:tr>
              <a:tr h="593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Adversary perceives that we have a capability when we do not</a:t>
                      </a:r>
                    </a:p>
                  </a:txBody>
                  <a:tcPr/>
                </a:tc>
                <a:tc>
                  <a:txBody>
                    <a:bodyPr/>
                    <a:lstStyle/>
                    <a:p>
                      <a:r>
                        <a:rPr lang="en-US" sz="1050" dirty="0"/>
                        <a:t>Overestimates</a:t>
                      </a:r>
                    </a:p>
                  </a:txBody>
                  <a:tcPr/>
                </a:tc>
                <a:tc>
                  <a:txBody>
                    <a:bodyPr/>
                    <a:lstStyle/>
                    <a:p>
                      <a:pPr algn="ctr"/>
                      <a:r>
                        <a:rPr lang="en-US" sz="800" dirty="0"/>
                        <a:t>With prospect theory model</a:t>
                      </a:r>
                    </a:p>
                  </a:txBody>
                  <a:tcPr anchor="ctr">
                    <a:solidFill>
                      <a:srgbClr val="92D050"/>
                    </a:solidFill>
                  </a:tcPr>
                </a:tc>
                <a:tc>
                  <a:txBody>
                    <a:bodyPr/>
                    <a:lstStyle/>
                    <a:p>
                      <a:pPr algn="ctr"/>
                      <a:r>
                        <a:rPr lang="en-US" sz="800" dirty="0"/>
                        <a:t>With ‘rational’ model</a:t>
                      </a:r>
                    </a:p>
                  </a:txBody>
                  <a:tcPr anchor="ctr">
                    <a:solidFill>
                      <a:srgbClr val="00B050"/>
                    </a:solidFill>
                  </a:tcPr>
                </a:tc>
                <a:extLst>
                  <a:ext uri="{0D108BD9-81ED-4DB2-BD59-A6C34878D82A}">
                    <a16:rowId xmlns:a16="http://schemas.microsoft.com/office/drawing/2014/main" val="3518401560"/>
                  </a:ext>
                </a:extLst>
              </a:tr>
              <a:tr h="463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Adversary perceives accurately that we do not have this capability</a:t>
                      </a:r>
                    </a:p>
                  </a:txBody>
                  <a:tcPr/>
                </a:tc>
                <a:tc>
                  <a:txBody>
                    <a:bodyPr/>
                    <a:lstStyle/>
                    <a:p>
                      <a:r>
                        <a:rPr lang="en-US" sz="1050" dirty="0"/>
                        <a:t>Knows truth</a:t>
                      </a:r>
                    </a:p>
                  </a:txBody>
                  <a:tcPr/>
                </a:tc>
                <a:tc rowSpan="2" gridSpan="2">
                  <a:txBody>
                    <a:bodyPr/>
                    <a:lstStyle/>
                    <a:p>
                      <a:pPr algn="ctr"/>
                      <a:r>
                        <a:rPr lang="en-US" sz="800" dirty="0"/>
                        <a:t>No statistically significant difference between having and not having capability if adversary knows the truth</a:t>
                      </a:r>
                    </a:p>
                  </a:txBody>
                  <a:tcPr anchor="ctr">
                    <a:solidFill>
                      <a:srgbClr val="FFFF00"/>
                    </a:solidFill>
                  </a:tcPr>
                </a:tc>
                <a:tc rowSpan="2" hMerge="1">
                  <a:txBody>
                    <a:bodyPr/>
                    <a:lstStyle/>
                    <a:p>
                      <a:endParaRPr lang="en-US" sz="800" dirty="0"/>
                    </a:p>
                  </a:txBody>
                  <a:tcPr>
                    <a:solidFill>
                      <a:srgbClr val="FFFF00"/>
                    </a:solidFill>
                  </a:tcPr>
                </a:tc>
                <a:extLst>
                  <a:ext uri="{0D108BD9-81ED-4DB2-BD59-A6C34878D82A}">
                    <a16:rowId xmlns:a16="http://schemas.microsoft.com/office/drawing/2014/main" val="3942189140"/>
                  </a:ext>
                </a:extLst>
              </a:tr>
              <a:tr h="322745">
                <a:tc>
                  <a:txBody>
                    <a:bodyPr/>
                    <a:lstStyle/>
                    <a:p>
                      <a:r>
                        <a:rPr lang="en-US" sz="1050" dirty="0"/>
                        <a:t>Adversary perceives accurately that we DO have this capability</a:t>
                      </a:r>
                    </a:p>
                  </a:txBody>
                  <a:tcPr/>
                </a:tc>
                <a:tc>
                  <a:txBody>
                    <a:bodyPr/>
                    <a:lstStyle/>
                    <a:p>
                      <a:r>
                        <a:rPr lang="en-US" sz="1050" dirty="0"/>
                        <a:t>Knows truth</a:t>
                      </a:r>
                    </a:p>
                  </a:txBody>
                  <a:tcPr/>
                </a:tc>
                <a:tc gridSpan="2" vMerge="1">
                  <a:txBody>
                    <a:bodyPr/>
                    <a:lstStyle/>
                    <a:p>
                      <a:endParaRPr lang="en-US" sz="800" dirty="0"/>
                    </a:p>
                  </a:txBody>
                  <a:tcPr>
                    <a:solidFill>
                      <a:srgbClr val="FFFF00"/>
                    </a:solidFill>
                  </a:tcPr>
                </a:tc>
                <a:tc hMerge="1" vMerge="1">
                  <a:txBody>
                    <a:bodyPr/>
                    <a:lstStyle/>
                    <a:p>
                      <a:endParaRPr lang="en-US" sz="800" dirty="0"/>
                    </a:p>
                  </a:txBody>
                  <a:tcPr>
                    <a:solidFill>
                      <a:srgbClr val="FFFF00"/>
                    </a:solidFill>
                  </a:tcPr>
                </a:tc>
                <a:extLst>
                  <a:ext uri="{0D108BD9-81ED-4DB2-BD59-A6C34878D82A}">
                    <a16:rowId xmlns:a16="http://schemas.microsoft.com/office/drawing/2014/main" val="3454666935"/>
                  </a:ext>
                </a:extLst>
              </a:tr>
              <a:tr h="238925">
                <a:tc>
                  <a:txBody>
                    <a:bodyPr/>
                    <a:lstStyle/>
                    <a:p>
                      <a:r>
                        <a:rPr lang="en-US" sz="1050" dirty="0"/>
                        <a:t>Adversary perceives that we do NOT have a capability when we DO</a:t>
                      </a:r>
                    </a:p>
                  </a:txBody>
                  <a:tcPr/>
                </a:tc>
                <a:tc>
                  <a:txBody>
                    <a:bodyPr/>
                    <a:lstStyle/>
                    <a:p>
                      <a:r>
                        <a:rPr lang="en-US" sz="1050" dirty="0"/>
                        <a:t>Underestimates</a:t>
                      </a:r>
                    </a:p>
                  </a:txBody>
                  <a:tcPr/>
                </a:tc>
                <a:tc>
                  <a:txBody>
                    <a:bodyPr/>
                    <a:lstStyle/>
                    <a:p>
                      <a:pPr algn="ctr"/>
                      <a:r>
                        <a:rPr lang="en-US" sz="800" dirty="0"/>
                        <a:t>With prospect theory model</a:t>
                      </a:r>
                    </a:p>
                  </a:txBody>
                  <a:tcPr anchor="ctr">
                    <a:solidFill>
                      <a:srgbClr val="00B050"/>
                    </a:solidFill>
                  </a:tcPr>
                </a:tc>
                <a:tc>
                  <a:txBody>
                    <a:bodyPr/>
                    <a:lstStyle/>
                    <a:p>
                      <a:pPr algn="ctr"/>
                      <a:r>
                        <a:rPr lang="en-US" sz="800" dirty="0"/>
                        <a:t>With ‘rational’ model</a:t>
                      </a:r>
                    </a:p>
                  </a:txBody>
                  <a:tcPr anchor="ctr">
                    <a:solidFill>
                      <a:srgbClr val="92D050"/>
                    </a:solidFill>
                  </a:tcPr>
                </a:tc>
                <a:extLst>
                  <a:ext uri="{0D108BD9-81ED-4DB2-BD59-A6C34878D82A}">
                    <a16:rowId xmlns:a16="http://schemas.microsoft.com/office/drawing/2014/main" val="1632837023"/>
                  </a:ext>
                </a:extLst>
              </a:tr>
            </a:tbl>
          </a:graphicData>
        </a:graphic>
      </p:graphicFrame>
    </p:spTree>
    <p:extLst>
      <p:ext uri="{BB962C8B-B14F-4D97-AF65-F5344CB8AC3E}">
        <p14:creationId xmlns:p14="http://schemas.microsoft.com/office/powerpoint/2010/main" val="427813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229"/>
          </a:xfrm>
        </p:spPr>
        <p:txBody>
          <a:bodyPr>
            <a:normAutofit/>
          </a:bodyPr>
          <a:lstStyle/>
          <a:p>
            <a:r>
              <a:rPr lang="en-US" dirty="0"/>
              <a:t>Observations</a:t>
            </a:r>
          </a:p>
        </p:txBody>
      </p:sp>
      <p:sp>
        <p:nvSpPr>
          <p:cNvPr id="11" name="Content Placeholder 10">
            <a:extLst>
              <a:ext uri="{FF2B5EF4-FFF2-40B4-BE49-F238E27FC236}">
                <a16:creationId xmlns:a16="http://schemas.microsoft.com/office/drawing/2014/main" id="{B2EDCCE8-4B24-4A20-8E00-7C1728D3D095}"/>
              </a:ext>
            </a:extLst>
          </p:cNvPr>
          <p:cNvSpPr>
            <a:spLocks noGrp="1"/>
          </p:cNvSpPr>
          <p:nvPr>
            <p:ph idx="1"/>
          </p:nvPr>
        </p:nvSpPr>
        <p:spPr>
          <a:xfrm>
            <a:off x="457200" y="1203961"/>
            <a:ext cx="7932420" cy="3139439"/>
          </a:xfrm>
        </p:spPr>
        <p:txBody>
          <a:bodyPr>
            <a:normAutofit fontScale="55000" lnSpcReduction="20000"/>
          </a:bodyPr>
          <a:lstStyle/>
          <a:p>
            <a:r>
              <a:rPr lang="en-US" dirty="0"/>
              <a:t>Game theoretic model of space conflict was developed to explore broad strategic and policy questions</a:t>
            </a:r>
          </a:p>
          <a:p>
            <a:pPr lvl="1"/>
            <a:r>
              <a:rPr lang="en-US" dirty="0"/>
              <a:t>Implemented behavior models</a:t>
            </a:r>
          </a:p>
          <a:p>
            <a:pPr lvl="1"/>
            <a:r>
              <a:rPr lang="en-US" dirty="0"/>
              <a:t>Added preliminary signaling capability</a:t>
            </a:r>
          </a:p>
          <a:p>
            <a:pPr lvl="1"/>
            <a:r>
              <a:rPr lang="en-US" dirty="0"/>
              <a:t>Examined impact of specific capabilities</a:t>
            </a:r>
          </a:p>
          <a:p>
            <a:r>
              <a:rPr lang="en-US" dirty="0"/>
              <a:t>Observed results provide insight on how different investments would play out in a space conflict</a:t>
            </a:r>
          </a:p>
          <a:p>
            <a:pPr lvl="1"/>
            <a:r>
              <a:rPr lang="en-US" dirty="0"/>
              <a:t>Highly vulnerable players (no redundancy) with large numbers of weapons play more aggressive games</a:t>
            </a:r>
          </a:p>
          <a:p>
            <a:pPr lvl="1"/>
            <a:r>
              <a:rPr lang="en-US" dirty="0"/>
              <a:t>Hiding one’s capabilities could provide a military advantage</a:t>
            </a:r>
          </a:p>
          <a:p>
            <a:pPr lvl="1"/>
            <a:r>
              <a:rPr lang="en-US" dirty="0"/>
              <a:t>Enhanced defenses against a specific weapon type may change adversary tactics but not impact</a:t>
            </a:r>
          </a:p>
          <a:p>
            <a:pPr lvl="1"/>
            <a:endParaRPr lang="en-US" dirty="0"/>
          </a:p>
        </p:txBody>
      </p:sp>
    </p:spTree>
    <p:extLst>
      <p:ext uri="{BB962C8B-B14F-4D97-AF65-F5344CB8AC3E}">
        <p14:creationId xmlns:p14="http://schemas.microsoft.com/office/powerpoint/2010/main" val="125103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34483CE-429C-4D99-B5D7-FFD37E0F0A4D}"/>
              </a:ext>
            </a:extLst>
          </p:cNvPr>
          <p:cNvSpPr/>
          <p:nvPr/>
        </p:nvSpPr>
        <p:spPr>
          <a:xfrm>
            <a:off x="4648200" y="1063229"/>
            <a:ext cx="4038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C6224-166D-474E-AD87-F0525CD560DB}"/>
              </a:ext>
            </a:extLst>
          </p:cNvPr>
          <p:cNvSpPr/>
          <p:nvPr/>
        </p:nvSpPr>
        <p:spPr>
          <a:xfrm>
            <a:off x="533400" y="1063229"/>
            <a:ext cx="38176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AE501-BD68-49FB-B585-4BD6FD1D6CE9}"/>
              </a:ext>
            </a:extLst>
          </p:cNvPr>
          <p:cNvSpPr>
            <a:spLocks noGrp="1"/>
          </p:cNvSpPr>
          <p:nvPr>
            <p:ph type="title"/>
          </p:nvPr>
        </p:nvSpPr>
        <p:spPr/>
        <p:txBody>
          <a:bodyPr>
            <a:noAutofit/>
          </a:bodyPr>
          <a:lstStyle/>
          <a:p>
            <a:r>
              <a:rPr lang="en-US" sz="2400" dirty="0"/>
              <a:t>Where We are Now: </a:t>
            </a:r>
            <a:br>
              <a:rPr lang="en-US" sz="2400" dirty="0"/>
            </a:br>
            <a:r>
              <a:rPr lang="en-US" sz="2400" dirty="0"/>
              <a:t>Recent and Ongoing Analysis</a:t>
            </a:r>
          </a:p>
        </p:txBody>
      </p:sp>
      <p:sp>
        <p:nvSpPr>
          <p:cNvPr id="3" name="Text Placeholder 2">
            <a:extLst>
              <a:ext uri="{FF2B5EF4-FFF2-40B4-BE49-F238E27FC236}">
                <a16:creationId xmlns:a16="http://schemas.microsoft.com/office/drawing/2014/main" id="{1EC838D4-6626-4ACD-AE80-86B67A3C064A}"/>
              </a:ext>
            </a:extLst>
          </p:cNvPr>
          <p:cNvSpPr>
            <a:spLocks noGrp="1"/>
          </p:cNvSpPr>
          <p:nvPr>
            <p:ph type="body" idx="1"/>
          </p:nvPr>
        </p:nvSpPr>
        <p:spPr/>
        <p:txBody>
          <a:bodyPr/>
          <a:lstStyle/>
          <a:p>
            <a:r>
              <a:rPr lang="en-US" dirty="0"/>
              <a:t>FY18 Analysis</a:t>
            </a:r>
          </a:p>
        </p:txBody>
      </p:sp>
      <p:sp>
        <p:nvSpPr>
          <p:cNvPr id="11" name="Content Placeholder 10">
            <a:extLst>
              <a:ext uri="{FF2B5EF4-FFF2-40B4-BE49-F238E27FC236}">
                <a16:creationId xmlns:a16="http://schemas.microsoft.com/office/drawing/2014/main" id="{7F469C07-AB66-4612-9304-FC7B663508D2}"/>
              </a:ext>
            </a:extLst>
          </p:cNvPr>
          <p:cNvSpPr>
            <a:spLocks noGrp="1"/>
          </p:cNvSpPr>
          <p:nvPr>
            <p:ph sz="half" idx="2"/>
          </p:nvPr>
        </p:nvSpPr>
        <p:spPr>
          <a:xfrm>
            <a:off x="457200" y="1977628"/>
            <a:ext cx="4040188" cy="2963466"/>
          </a:xfrm>
        </p:spPr>
        <p:txBody>
          <a:bodyPr>
            <a:normAutofit fontScale="40000" lnSpcReduction="20000"/>
          </a:bodyPr>
          <a:lstStyle/>
          <a:p>
            <a:pPr marL="0" indent="0">
              <a:buNone/>
            </a:pPr>
            <a:r>
              <a:rPr lang="en-US" dirty="0"/>
              <a:t>Informing NRO/SAO GEO Campaign Analysis</a:t>
            </a:r>
          </a:p>
          <a:p>
            <a:r>
              <a:rPr lang="en-US" dirty="0"/>
              <a:t>Add an asymmetric US advantage in using Space Situational Awareness (SSA) to improve defenses</a:t>
            </a:r>
          </a:p>
          <a:p>
            <a:r>
              <a:rPr lang="en-US" dirty="0"/>
              <a:t>Explore impact of SSA and knowledge of SSA on game dynamics</a:t>
            </a:r>
          </a:p>
          <a:p>
            <a:pPr marL="0" indent="0">
              <a:buNone/>
            </a:pPr>
            <a:r>
              <a:rPr lang="en-US" dirty="0"/>
              <a:t>Exploring Signaling Games</a:t>
            </a:r>
          </a:p>
          <a:p>
            <a:r>
              <a:rPr lang="en-US" dirty="0"/>
              <a:t>Add capability to conceal/reveal conditional triggers that result in changes to players objectives</a:t>
            </a:r>
          </a:p>
          <a:p>
            <a:r>
              <a:rPr lang="en-US" dirty="0"/>
              <a:t>Add capability to conceal/reveal or discover/deceive the order of battle</a:t>
            </a:r>
          </a:p>
          <a:p>
            <a:r>
              <a:rPr lang="en-US" dirty="0"/>
              <a:t>Explore impact of  adversary misperceptions regarding existence of US co-orbital weapons</a:t>
            </a:r>
          </a:p>
          <a:p>
            <a:endParaRPr lang="en-US" dirty="0"/>
          </a:p>
        </p:txBody>
      </p:sp>
      <p:sp>
        <p:nvSpPr>
          <p:cNvPr id="5" name="Text Placeholder 4">
            <a:extLst>
              <a:ext uri="{FF2B5EF4-FFF2-40B4-BE49-F238E27FC236}">
                <a16:creationId xmlns:a16="http://schemas.microsoft.com/office/drawing/2014/main" id="{23D6E585-14E9-43BF-8F8D-25874D8B8462}"/>
              </a:ext>
            </a:extLst>
          </p:cNvPr>
          <p:cNvSpPr>
            <a:spLocks noGrp="1"/>
          </p:cNvSpPr>
          <p:nvPr>
            <p:ph type="body" sz="quarter" idx="3"/>
          </p:nvPr>
        </p:nvSpPr>
        <p:spPr/>
        <p:txBody>
          <a:bodyPr/>
          <a:lstStyle/>
          <a:p>
            <a:r>
              <a:rPr lang="en-US" dirty="0"/>
              <a:t>Ongoing FY19 Analysis</a:t>
            </a:r>
          </a:p>
        </p:txBody>
      </p:sp>
      <p:sp>
        <p:nvSpPr>
          <p:cNvPr id="12" name="Content Placeholder 11">
            <a:extLst>
              <a:ext uri="{FF2B5EF4-FFF2-40B4-BE49-F238E27FC236}">
                <a16:creationId xmlns:a16="http://schemas.microsoft.com/office/drawing/2014/main" id="{2F100AAB-7E36-4BE4-BE97-9DA5ABE082DD}"/>
              </a:ext>
            </a:extLst>
          </p:cNvPr>
          <p:cNvSpPr>
            <a:spLocks noGrp="1"/>
          </p:cNvSpPr>
          <p:nvPr>
            <p:ph sz="quarter" idx="4"/>
          </p:nvPr>
        </p:nvSpPr>
        <p:spPr>
          <a:xfrm>
            <a:off x="4645026" y="1977628"/>
            <a:ext cx="4041775" cy="2853452"/>
          </a:xfrm>
        </p:spPr>
        <p:txBody>
          <a:bodyPr>
            <a:normAutofit fontScale="40000" lnSpcReduction="20000"/>
          </a:bodyPr>
          <a:lstStyle/>
          <a:p>
            <a:pPr marL="0" indent="0">
              <a:buNone/>
            </a:pPr>
            <a:r>
              <a:rPr lang="en-US" dirty="0"/>
              <a:t>Examining impact of investment timing on game outcomes</a:t>
            </a:r>
          </a:p>
          <a:p>
            <a:r>
              <a:rPr lang="en-US" dirty="0"/>
              <a:t>How do adversary investments and use of weapons change with a change in our investment timing?</a:t>
            </a:r>
          </a:p>
          <a:p>
            <a:r>
              <a:rPr lang="en-US" dirty="0"/>
              <a:t>What is the best timing and order or prioritization for our own investments?</a:t>
            </a:r>
          </a:p>
          <a:p>
            <a:r>
              <a:rPr lang="en-US" dirty="0"/>
              <a:t>What is the impact of using investments and investment timing as a signal?</a:t>
            </a:r>
          </a:p>
          <a:p>
            <a:endParaRPr lang="en-US" dirty="0"/>
          </a:p>
        </p:txBody>
      </p:sp>
      <p:sp>
        <p:nvSpPr>
          <p:cNvPr id="4" name="Slide Number Placeholder 3">
            <a:extLst>
              <a:ext uri="{FF2B5EF4-FFF2-40B4-BE49-F238E27FC236}">
                <a16:creationId xmlns:a16="http://schemas.microsoft.com/office/drawing/2014/main" id="{A508B85E-0A65-4A5A-80A4-5D5D76506105}"/>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37083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1722-E88D-419F-90BB-27F37AF3C1E7}"/>
              </a:ext>
            </a:extLst>
          </p:cNvPr>
          <p:cNvSpPr>
            <a:spLocks noGrp="1"/>
          </p:cNvSpPr>
          <p:nvPr>
            <p:ph type="title"/>
          </p:nvPr>
        </p:nvSpPr>
        <p:spPr>
          <a:xfrm>
            <a:off x="457200" y="0"/>
            <a:ext cx="8229600" cy="1063229"/>
          </a:xfrm>
        </p:spPr>
        <p:txBody>
          <a:bodyPr/>
          <a:lstStyle/>
          <a:p>
            <a:r>
              <a:rPr lang="en-US" dirty="0"/>
              <a:t>Acknowledgments</a:t>
            </a:r>
          </a:p>
        </p:txBody>
      </p:sp>
      <p:sp>
        <p:nvSpPr>
          <p:cNvPr id="3" name="Content Placeholder 2">
            <a:extLst>
              <a:ext uri="{FF2B5EF4-FFF2-40B4-BE49-F238E27FC236}">
                <a16:creationId xmlns:a16="http://schemas.microsoft.com/office/drawing/2014/main" id="{8331C740-9A50-4A42-B850-1EB0223252DE}"/>
              </a:ext>
            </a:extLst>
          </p:cNvPr>
          <p:cNvSpPr>
            <a:spLocks noGrp="1"/>
          </p:cNvSpPr>
          <p:nvPr>
            <p:ph idx="1"/>
          </p:nvPr>
        </p:nvSpPr>
        <p:spPr>
          <a:xfrm>
            <a:off x="457200" y="1162051"/>
            <a:ext cx="8229600" cy="3051809"/>
          </a:xfrm>
          <a:solidFill>
            <a:srgbClr val="4F81BD"/>
          </a:solidFill>
          <a:ln>
            <a:solidFill>
              <a:schemeClr val="tx1"/>
            </a:solidFill>
          </a:ln>
        </p:spPr>
        <p:txBody>
          <a:bodyPr>
            <a:normAutofit fontScale="47500" lnSpcReduction="20000"/>
          </a:bodyPr>
          <a:lstStyle/>
          <a:p>
            <a:r>
              <a:rPr lang="en-US" dirty="0">
                <a:solidFill>
                  <a:schemeClr val="bg1"/>
                </a:solidFill>
              </a:rPr>
              <a:t>Work has been funded by NRO’s Survivability Assurance Office (SAO)</a:t>
            </a:r>
          </a:p>
          <a:p>
            <a:r>
              <a:rPr lang="en-US" dirty="0">
                <a:solidFill>
                  <a:schemeClr val="bg1"/>
                </a:solidFill>
              </a:rPr>
              <a:t>Initial proposal and funding for this work was secured by Dave Baiocchi, Geoffrey Torrington and James Pita</a:t>
            </a:r>
          </a:p>
          <a:p>
            <a:r>
              <a:rPr lang="en-US" dirty="0">
                <a:solidFill>
                  <a:schemeClr val="bg1"/>
                </a:solidFill>
              </a:rPr>
              <a:t>Tim Marler and Lisa </a:t>
            </a:r>
            <a:r>
              <a:rPr lang="en-US" dirty="0" err="1">
                <a:solidFill>
                  <a:schemeClr val="bg1"/>
                </a:solidFill>
              </a:rPr>
              <a:t>Saum</a:t>
            </a:r>
            <a:r>
              <a:rPr lang="en-US" dirty="0">
                <a:solidFill>
                  <a:schemeClr val="bg1"/>
                </a:solidFill>
              </a:rPr>
              <a:t>-Manning provided vital input and insights as part of the team during the game development phase</a:t>
            </a:r>
          </a:p>
          <a:p>
            <a:r>
              <a:rPr lang="en-US" dirty="0">
                <a:solidFill>
                  <a:schemeClr val="bg1"/>
                </a:solidFill>
              </a:rPr>
              <a:t>Gary Briggs advised on computing and  parallelization of the code</a:t>
            </a:r>
          </a:p>
          <a:p>
            <a:r>
              <a:rPr lang="en-US" dirty="0" err="1">
                <a:solidFill>
                  <a:schemeClr val="bg1"/>
                </a:solidFill>
              </a:rPr>
              <a:t>Avata</a:t>
            </a:r>
            <a:r>
              <a:rPr lang="en-US" dirty="0">
                <a:solidFill>
                  <a:schemeClr val="bg1"/>
                </a:solidFill>
              </a:rPr>
              <a:t> Intelligence built the software to represent our game rules and has helped with subsequent modifications</a:t>
            </a:r>
          </a:p>
          <a:p>
            <a:r>
              <a:rPr lang="en-US" dirty="0">
                <a:solidFill>
                  <a:schemeClr val="bg1"/>
                </a:solidFill>
              </a:rPr>
              <a:t>Steve Flanagan acted as Senior Advisor for recent campaign analysis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95E962DC-5726-432E-8940-5322F351FCC9}"/>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122503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28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40728D-50FB-48C4-BAFD-F686EFB9A1B0}"/>
              </a:ext>
            </a:extLst>
          </p:cNvPr>
          <p:cNvPicPr>
            <a:picLocks noChangeAspect="1"/>
          </p:cNvPicPr>
          <p:nvPr/>
        </p:nvPicPr>
        <p:blipFill rotWithShape="1">
          <a:blip r:embed="rId3"/>
          <a:srcRect r="2" b="2891"/>
          <a:stretch/>
        </p:blipFill>
        <p:spPr>
          <a:xfrm>
            <a:off x="4499090" y="925974"/>
            <a:ext cx="4262945" cy="3870705"/>
          </a:xfrm>
          <a:prstGeom prst="rect">
            <a:avLst/>
          </a:prstGeom>
          <a:effectLst/>
        </p:spPr>
      </p:pic>
      <p:sp>
        <p:nvSpPr>
          <p:cNvPr id="2" name="Title 1"/>
          <p:cNvSpPr>
            <a:spLocks noGrp="1"/>
          </p:cNvSpPr>
          <p:nvPr>
            <p:ph type="title"/>
          </p:nvPr>
        </p:nvSpPr>
        <p:spPr>
          <a:xfrm>
            <a:off x="486696" y="0"/>
            <a:ext cx="8275339" cy="1257452"/>
          </a:xfrm>
        </p:spPr>
        <p:txBody>
          <a:bodyPr vert="horz" lIns="91440" tIns="45720" rIns="91440" bIns="45720" rtlCol="0" anchor="ctr">
            <a:normAutofit/>
          </a:bodyPr>
          <a:lstStyle/>
          <a:p>
            <a:pPr algn="l">
              <a:lnSpc>
                <a:spcPct val="90000"/>
              </a:lnSpc>
            </a:pPr>
            <a:r>
              <a:rPr lang="en-US" sz="2400" dirty="0">
                <a:solidFill>
                  <a:schemeClr val="accent1">
                    <a:lumMod val="75000"/>
                  </a:schemeClr>
                </a:solidFill>
              </a:rPr>
              <a:t>We Developed a Game Theoretic Model of Space Security and Conflict for Decision Making Support</a:t>
            </a:r>
          </a:p>
        </p:txBody>
      </p:sp>
      <p:sp>
        <p:nvSpPr>
          <p:cNvPr id="3" name="Content Placeholder 2"/>
          <p:cNvSpPr>
            <a:spLocks noGrp="1"/>
          </p:cNvSpPr>
          <p:nvPr>
            <p:ph type="body" sz="quarter" idx="10"/>
          </p:nvPr>
        </p:nvSpPr>
        <p:spPr>
          <a:xfrm>
            <a:off x="486698" y="1495269"/>
            <a:ext cx="4012392" cy="3771212"/>
          </a:xfrm>
        </p:spPr>
        <p:txBody>
          <a:bodyPr vert="horz" lIns="91440" tIns="45720" rIns="91440" bIns="45720" rtlCol="0" anchorCtr="1">
            <a:normAutofit/>
          </a:bodyPr>
          <a:lstStyle/>
          <a:p>
            <a:pPr indent="-228600">
              <a:lnSpc>
                <a:spcPct val="90000"/>
              </a:lnSpc>
            </a:pPr>
            <a:r>
              <a:rPr lang="en-US" sz="1800" dirty="0"/>
              <a:t>Incorporates models of human behavior into a game theoretic representation of space conflict</a:t>
            </a:r>
          </a:p>
          <a:p>
            <a:pPr indent="-228600">
              <a:lnSpc>
                <a:spcPct val="90000"/>
              </a:lnSpc>
            </a:pPr>
            <a:r>
              <a:rPr lang="en-US" sz="1800" dirty="0"/>
              <a:t>Uses multi-objective optimization to represent diversity within and among players</a:t>
            </a:r>
          </a:p>
          <a:p>
            <a:pPr indent="-228600">
              <a:lnSpc>
                <a:spcPct val="90000"/>
              </a:lnSpc>
            </a:pPr>
            <a:r>
              <a:rPr lang="en-US" sz="1800" dirty="0"/>
              <a:t>Takes place over an extended time horizon with multiple moves</a:t>
            </a:r>
          </a:p>
        </p:txBody>
      </p:sp>
    </p:spTree>
    <p:extLst>
      <p:ext uri="{BB962C8B-B14F-4D97-AF65-F5344CB8AC3E}">
        <p14:creationId xmlns:p14="http://schemas.microsoft.com/office/powerpoint/2010/main" val="21892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307" y="0"/>
            <a:ext cx="3477006"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0781" y="363474"/>
            <a:ext cx="2750058"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9C292-7A11-4CB1-829C-F88BD8E59A49}"/>
              </a:ext>
            </a:extLst>
          </p:cNvPr>
          <p:cNvPicPr>
            <a:picLocks noChangeAspect="1"/>
          </p:cNvPicPr>
          <p:nvPr/>
        </p:nvPicPr>
        <p:blipFill>
          <a:blip r:embed="rId3"/>
          <a:stretch>
            <a:fillRect/>
          </a:stretch>
        </p:blipFill>
        <p:spPr>
          <a:xfrm>
            <a:off x="6270811" y="780350"/>
            <a:ext cx="2269998" cy="2526737"/>
          </a:xfrm>
          <a:prstGeom prst="rect">
            <a:avLst/>
          </a:prstGeom>
          <a:effectLst/>
        </p:spPr>
      </p:pic>
      <p:sp>
        <p:nvSpPr>
          <p:cNvPr id="8" name="Content Placeholder 2">
            <a:extLst>
              <a:ext uri="{FF2B5EF4-FFF2-40B4-BE49-F238E27FC236}">
                <a16:creationId xmlns:a16="http://schemas.microsoft.com/office/drawing/2014/main" id="{F23CEA65-B504-449B-A68A-59C185AF7DB2}"/>
              </a:ext>
            </a:extLst>
          </p:cNvPr>
          <p:cNvSpPr txBox="1">
            <a:spLocks/>
          </p:cNvSpPr>
          <p:nvPr/>
        </p:nvSpPr>
        <p:spPr>
          <a:xfrm>
            <a:off x="486698" y="1634068"/>
            <a:ext cx="4817136" cy="2065866"/>
          </a:xfrm>
          <a:prstGeom prst="rect">
            <a:avLst/>
          </a:prstGeom>
        </p:spPr>
        <p:txBody>
          <a:bodyPr vert="horz" lIns="91440" tIns="45720" rIns="91440" bIns="45720" rtlCol="0">
            <a:normAutofit/>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171450">
              <a:lnSpc>
                <a:spcPct val="90000"/>
              </a:lnSpc>
              <a:buFont typeface="Arial" panose="020B0604020202020204" pitchFamily="34" charset="0"/>
              <a:buChar char="•"/>
            </a:pPr>
            <a:endParaRPr lang="en-US" sz="1400" dirty="0"/>
          </a:p>
          <a:p>
            <a:pPr indent="-228600">
              <a:lnSpc>
                <a:spcPct val="90000"/>
              </a:lnSpc>
            </a:pPr>
            <a:endParaRPr lang="en-US" sz="1400" dirty="0"/>
          </a:p>
        </p:txBody>
      </p:sp>
      <p:sp>
        <p:nvSpPr>
          <p:cNvPr id="2" name="Title 1"/>
          <p:cNvSpPr>
            <a:spLocks noGrp="1"/>
          </p:cNvSpPr>
          <p:nvPr>
            <p:ph type="title"/>
          </p:nvPr>
        </p:nvSpPr>
        <p:spPr>
          <a:xfrm>
            <a:off x="486696" y="0"/>
            <a:ext cx="4817137" cy="1257452"/>
          </a:xfrm>
        </p:spPr>
        <p:txBody>
          <a:bodyPr vert="horz" lIns="91440" tIns="45720" rIns="91440" bIns="45720" rtlCol="0">
            <a:normAutofit/>
          </a:bodyPr>
          <a:lstStyle/>
          <a:p>
            <a:pPr>
              <a:lnSpc>
                <a:spcPct val="90000"/>
              </a:lnSpc>
            </a:pPr>
            <a:r>
              <a:rPr lang="en-US" sz="2400" kern="1200" dirty="0">
                <a:solidFill>
                  <a:schemeClr val="accent1">
                    <a:lumMod val="75000"/>
                  </a:schemeClr>
                </a:solidFill>
                <a:latin typeface="+mj-lt"/>
                <a:ea typeface="+mj-ea"/>
                <a:cs typeface="+mj-cs"/>
              </a:rPr>
              <a:t>Simple Game Theoretic Model of  Space Conflict</a:t>
            </a:r>
          </a:p>
        </p:txBody>
      </p:sp>
      <p:sp>
        <p:nvSpPr>
          <p:cNvPr id="5" name="Content Placeholder 4">
            <a:extLst>
              <a:ext uri="{FF2B5EF4-FFF2-40B4-BE49-F238E27FC236}">
                <a16:creationId xmlns:a16="http://schemas.microsoft.com/office/drawing/2014/main" id="{4070C0FE-02ED-4134-B8FC-18295D524208}"/>
              </a:ext>
            </a:extLst>
          </p:cNvPr>
          <p:cNvSpPr>
            <a:spLocks noGrp="1"/>
          </p:cNvSpPr>
          <p:nvPr>
            <p:ph idx="1"/>
          </p:nvPr>
        </p:nvSpPr>
        <p:spPr>
          <a:xfrm>
            <a:off x="486696" y="1458410"/>
            <a:ext cx="4817136" cy="2488750"/>
          </a:xfrm>
        </p:spPr>
        <p:txBody>
          <a:bodyPr>
            <a:normAutofit/>
          </a:bodyPr>
          <a:lstStyle/>
          <a:p>
            <a:pPr indent="-228600">
              <a:lnSpc>
                <a:spcPct val="90000"/>
              </a:lnSpc>
            </a:pPr>
            <a:r>
              <a:rPr lang="en-US" sz="1300" dirty="0"/>
              <a:t>Players choose actions based on expected payoffs:</a:t>
            </a:r>
          </a:p>
          <a:p>
            <a:pPr lvl="1" indent="-228600">
              <a:lnSpc>
                <a:spcPct val="90000"/>
              </a:lnSpc>
              <a:buFont typeface="Arial" panose="020B0604020202020204" pitchFamily="34" charset="0"/>
              <a:buChar char="•"/>
            </a:pPr>
            <a:r>
              <a:rPr lang="en-US" sz="1300" dirty="0"/>
              <a:t>If status quo maintained, gain of 5 from peaceful uses.  </a:t>
            </a:r>
          </a:p>
          <a:p>
            <a:pPr lvl="1" indent="-228600">
              <a:lnSpc>
                <a:spcPct val="90000"/>
              </a:lnSpc>
              <a:buFont typeface="Arial" panose="020B0604020202020204" pitchFamily="34" charset="0"/>
              <a:buChar char="•"/>
            </a:pPr>
            <a:r>
              <a:rPr lang="en-US" sz="1300" dirty="0"/>
              <a:t>If player attacks and opponent does not retaliate, Attacker sees gain of 2 and opponent loss of 1. </a:t>
            </a:r>
          </a:p>
          <a:p>
            <a:pPr lvl="1" indent="-228600">
              <a:lnSpc>
                <a:spcPct val="90000"/>
              </a:lnSpc>
              <a:buFont typeface="Arial" panose="020B0604020202020204" pitchFamily="34" charset="0"/>
              <a:buChar char="•"/>
            </a:pPr>
            <a:r>
              <a:rPr lang="en-US" sz="1300" dirty="0"/>
              <a:t>If player attacks and opponent counter attacks, both lose all uses of space (zero).</a:t>
            </a:r>
          </a:p>
          <a:p>
            <a:pPr indent="-228600">
              <a:lnSpc>
                <a:spcPct val="90000"/>
              </a:lnSpc>
            </a:pPr>
            <a:r>
              <a:rPr lang="en-US" sz="1300" dirty="0"/>
              <a:t>Deterrence can be represented mathematically by the break even probability p</a:t>
            </a:r>
          </a:p>
          <a:p>
            <a:pPr marL="685800" lvl="1" indent="-171450">
              <a:lnSpc>
                <a:spcPct val="90000"/>
              </a:lnSpc>
              <a:buFont typeface="Arial" panose="020B0604020202020204" pitchFamily="34" charset="0"/>
              <a:buChar char="•"/>
            </a:pPr>
            <a:r>
              <a:rPr lang="en-US" sz="1300" dirty="0"/>
              <a:t>Expected value of attacking equals expected value of maintaining status quo when 5(1-p) + 4(p) = 7(1-p) + 0</a:t>
            </a:r>
          </a:p>
          <a:p>
            <a:pPr marL="685800" lvl="1" indent="-171450">
              <a:lnSpc>
                <a:spcPct val="90000"/>
              </a:lnSpc>
              <a:buFont typeface="Arial" panose="020B0604020202020204" pitchFamily="34" charset="0"/>
              <a:buChar char="•"/>
            </a:pPr>
            <a:endParaRPr lang="en-US" sz="1300" dirty="0"/>
          </a:p>
          <a:p>
            <a:pPr>
              <a:lnSpc>
                <a:spcPct val="90000"/>
              </a:lnSpc>
            </a:pPr>
            <a:endParaRPr lang="en-US" sz="1300" dirty="0"/>
          </a:p>
        </p:txBody>
      </p:sp>
      <p:sp>
        <p:nvSpPr>
          <p:cNvPr id="6" name="Rectangle 5">
            <a:extLst>
              <a:ext uri="{FF2B5EF4-FFF2-40B4-BE49-F238E27FC236}">
                <a16:creationId xmlns:a16="http://schemas.microsoft.com/office/drawing/2014/main" id="{A8A9A658-09EE-475A-B8D4-7CB0F3E66126}"/>
              </a:ext>
            </a:extLst>
          </p:cNvPr>
          <p:cNvSpPr/>
          <p:nvPr/>
        </p:nvSpPr>
        <p:spPr>
          <a:xfrm>
            <a:off x="1120140" y="4147104"/>
            <a:ext cx="3550920" cy="452432"/>
          </a:xfrm>
          <a:prstGeom prst="rect">
            <a:avLst/>
          </a:prstGeom>
          <a:solidFill>
            <a:srgbClr val="4F81BD"/>
          </a:solidFill>
          <a:ln>
            <a:solidFill>
              <a:schemeClr val="tx1"/>
            </a:solidFill>
          </a:ln>
        </p:spPr>
        <p:txBody>
          <a:bodyPr wrap="square">
            <a:spAutoFit/>
          </a:bodyPr>
          <a:lstStyle/>
          <a:p>
            <a:pPr marL="514350" lvl="1">
              <a:lnSpc>
                <a:spcPct val="90000"/>
              </a:lnSpc>
            </a:pPr>
            <a:r>
              <a:rPr lang="en-US" sz="1300" dirty="0">
                <a:solidFill>
                  <a:schemeClr val="bg1"/>
                </a:solidFill>
              </a:rPr>
              <a:t>Rationally, attack will be deterred if probability of counter strike &gt;33%</a:t>
            </a:r>
          </a:p>
        </p:txBody>
      </p:sp>
      <p:sp>
        <p:nvSpPr>
          <p:cNvPr id="7" name="Arrow: Down 6">
            <a:extLst>
              <a:ext uri="{FF2B5EF4-FFF2-40B4-BE49-F238E27FC236}">
                <a16:creationId xmlns:a16="http://schemas.microsoft.com/office/drawing/2014/main" id="{217B5872-C44C-4D4E-8D17-B1EFCBDBD1D2}"/>
              </a:ext>
            </a:extLst>
          </p:cNvPr>
          <p:cNvSpPr/>
          <p:nvPr/>
        </p:nvSpPr>
        <p:spPr>
          <a:xfrm>
            <a:off x="2651760" y="3817620"/>
            <a:ext cx="484632" cy="258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60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D5FD60-5D72-4A43-B7F1-995C9925F2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538" y="1545650"/>
            <a:ext cx="1276256" cy="889266"/>
          </a:xfrm>
          <a:prstGeom prst="rect">
            <a:avLst/>
          </a:prstGeom>
          <a:noFill/>
        </p:spPr>
      </p:pic>
      <p:pic>
        <p:nvPicPr>
          <p:cNvPr id="6" name="Picture 5">
            <a:extLst>
              <a:ext uri="{FF2B5EF4-FFF2-40B4-BE49-F238E27FC236}">
                <a16:creationId xmlns:a16="http://schemas.microsoft.com/office/drawing/2014/main" id="{430E03C6-DBFA-4FFF-A9B8-BE77719B5D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0382" y="3137521"/>
            <a:ext cx="1240054" cy="790560"/>
          </a:xfrm>
          <a:prstGeom prst="rect">
            <a:avLst/>
          </a:prstGeom>
          <a:noFill/>
        </p:spPr>
      </p:pic>
      <p:sp>
        <p:nvSpPr>
          <p:cNvPr id="4" name="Title 3">
            <a:extLst>
              <a:ext uri="{FF2B5EF4-FFF2-40B4-BE49-F238E27FC236}">
                <a16:creationId xmlns:a16="http://schemas.microsoft.com/office/drawing/2014/main" id="{C2CB7DCC-4937-4D17-8E7B-12E8558CC9BE}"/>
              </a:ext>
            </a:extLst>
          </p:cNvPr>
          <p:cNvSpPr>
            <a:spLocks noGrp="1"/>
          </p:cNvSpPr>
          <p:nvPr>
            <p:ph type="title"/>
          </p:nvPr>
        </p:nvSpPr>
        <p:spPr>
          <a:xfrm>
            <a:off x="289560" y="-29983"/>
            <a:ext cx="8694420" cy="922708"/>
          </a:xfrm>
        </p:spPr>
        <p:txBody>
          <a:bodyPr vert="horz" lIns="91440" tIns="45720" rIns="91440" bIns="45720" rtlCol="0" anchor="ctr">
            <a:normAutofit/>
          </a:bodyPr>
          <a:lstStyle/>
          <a:p>
            <a:pPr>
              <a:lnSpc>
                <a:spcPct val="90000"/>
              </a:lnSpc>
            </a:pPr>
            <a:r>
              <a:rPr lang="en-US" sz="2400" dirty="0">
                <a:solidFill>
                  <a:schemeClr val="accent1">
                    <a:lumMod val="75000"/>
                  </a:schemeClr>
                </a:solidFill>
              </a:rPr>
              <a:t>Extensive Form Game Increases Complexity Beyond 2x2</a:t>
            </a:r>
          </a:p>
        </p:txBody>
      </p:sp>
      <p:sp>
        <p:nvSpPr>
          <p:cNvPr id="5" name="Text Placeholder 4">
            <a:extLst>
              <a:ext uri="{FF2B5EF4-FFF2-40B4-BE49-F238E27FC236}">
                <a16:creationId xmlns:a16="http://schemas.microsoft.com/office/drawing/2014/main" id="{5898DC77-82E6-46F9-8900-F6DA45DB1B21}"/>
              </a:ext>
            </a:extLst>
          </p:cNvPr>
          <p:cNvSpPr>
            <a:spLocks noGrp="1"/>
          </p:cNvSpPr>
          <p:nvPr>
            <p:ph type="body" sz="quarter" idx="10"/>
          </p:nvPr>
        </p:nvSpPr>
        <p:spPr>
          <a:xfrm>
            <a:off x="1700436" y="1186424"/>
            <a:ext cx="2738651" cy="3100154"/>
          </a:xfrm>
        </p:spPr>
        <p:txBody>
          <a:bodyPr vert="horz" lIns="91440" tIns="45720" rIns="91440" bIns="45720" rtlCol="0">
            <a:normAutofit lnSpcReduction="10000"/>
          </a:bodyPr>
          <a:lstStyle/>
          <a:p>
            <a:pPr indent="-228600">
              <a:lnSpc>
                <a:spcPct val="90000"/>
              </a:lnSpc>
            </a:pPr>
            <a:r>
              <a:rPr lang="en-US" sz="1500" dirty="0"/>
              <a:t>Each set of actions leads to new state of the game and new decision point</a:t>
            </a:r>
          </a:p>
          <a:p>
            <a:pPr indent="-228600">
              <a:lnSpc>
                <a:spcPct val="90000"/>
              </a:lnSpc>
            </a:pPr>
            <a:r>
              <a:rPr lang="en-US" sz="1500" dirty="0"/>
              <a:t>Process continues until end of game or stable solution is reached</a:t>
            </a:r>
          </a:p>
          <a:p>
            <a:pPr indent="-228600">
              <a:lnSpc>
                <a:spcPct val="90000"/>
              </a:lnSpc>
            </a:pPr>
            <a:r>
              <a:rPr lang="en-US" sz="1500" dirty="0"/>
              <a:t>Our model is more complex than pictured here</a:t>
            </a:r>
          </a:p>
          <a:p>
            <a:pPr lvl="1" indent="-228600">
              <a:lnSpc>
                <a:spcPct val="90000"/>
              </a:lnSpc>
              <a:buFont typeface="Arial" panose="020B0604020202020204" pitchFamily="34" charset="0"/>
              <a:buChar char="•"/>
            </a:pPr>
            <a:r>
              <a:rPr lang="en-US" sz="1500" dirty="0"/>
              <a:t>Plays out over multiple years</a:t>
            </a:r>
          </a:p>
          <a:p>
            <a:pPr lvl="1" indent="-228600">
              <a:lnSpc>
                <a:spcPct val="90000"/>
              </a:lnSpc>
              <a:buFont typeface="Arial" panose="020B0604020202020204" pitchFamily="34" charset="0"/>
              <a:buChar char="•"/>
            </a:pPr>
            <a:r>
              <a:rPr lang="en-US" sz="1500" dirty="0"/>
              <a:t>Players have multiple choices each day</a:t>
            </a:r>
          </a:p>
        </p:txBody>
      </p:sp>
      <p:pic>
        <p:nvPicPr>
          <p:cNvPr id="7" name="Picture 2" descr="Image result for game piece image blue">
            <a:extLst>
              <a:ext uri="{FF2B5EF4-FFF2-40B4-BE49-F238E27FC236}">
                <a16:creationId xmlns:a16="http://schemas.microsoft.com/office/drawing/2014/main" id="{A5B9199F-C398-4896-AB19-F43881377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64" y="1029507"/>
            <a:ext cx="672734" cy="672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game piece image red">
            <a:extLst>
              <a:ext uri="{FF2B5EF4-FFF2-40B4-BE49-F238E27FC236}">
                <a16:creationId xmlns:a16="http://schemas.microsoft.com/office/drawing/2014/main" id="{717D0386-198F-47C3-9F72-13215BA027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24" y="2446986"/>
            <a:ext cx="771783" cy="7717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9D3BB2E-1898-4106-AA39-FB68F6D6CA22}"/>
              </a:ext>
            </a:extLst>
          </p:cNvPr>
          <p:cNvSpPr/>
          <p:nvPr/>
        </p:nvSpPr>
        <p:spPr>
          <a:xfrm>
            <a:off x="4801282" y="1058097"/>
            <a:ext cx="4572000" cy="307777"/>
          </a:xfrm>
          <a:prstGeom prst="rect">
            <a:avLst/>
          </a:prstGeom>
        </p:spPr>
        <p:txBody>
          <a:bodyPr>
            <a:spAutoFit/>
          </a:bodyPr>
          <a:lstStyle/>
          <a:p>
            <a:r>
              <a:rPr lang="en-US" sz="1400" b="1" dirty="0"/>
              <a:t>GIST Complexity is Comparable to the game of Go</a:t>
            </a:r>
          </a:p>
        </p:txBody>
      </p:sp>
      <p:graphicFrame>
        <p:nvGraphicFramePr>
          <p:cNvPr id="12" name="Table 11">
            <a:extLst>
              <a:ext uri="{FF2B5EF4-FFF2-40B4-BE49-F238E27FC236}">
                <a16:creationId xmlns:a16="http://schemas.microsoft.com/office/drawing/2014/main" id="{0BA6E667-7689-4F59-9DFF-12B1576C6D3C}"/>
              </a:ext>
            </a:extLst>
          </p:cNvPr>
          <p:cNvGraphicFramePr>
            <a:graphicFrameLocks noGrp="1"/>
          </p:cNvGraphicFramePr>
          <p:nvPr>
            <p:extLst>
              <p:ext uri="{D42A27DB-BD31-4B8C-83A1-F6EECF244321}">
                <p14:modId xmlns:p14="http://schemas.microsoft.com/office/powerpoint/2010/main" val="639917387"/>
              </p:ext>
            </p:extLst>
          </p:nvPr>
        </p:nvGraphicFramePr>
        <p:xfrm>
          <a:off x="4774270" y="1298457"/>
          <a:ext cx="4118268" cy="2619344"/>
        </p:xfrm>
        <a:graphic>
          <a:graphicData uri="http://schemas.openxmlformats.org/drawingml/2006/table">
            <a:tbl>
              <a:tblPr firstRow="1" bandRow="1">
                <a:tableStyleId>{5C22544A-7EE6-4342-B048-85BDC9FD1C3A}</a:tableStyleId>
              </a:tblPr>
              <a:tblGrid>
                <a:gridCol w="986544">
                  <a:extLst>
                    <a:ext uri="{9D8B030D-6E8A-4147-A177-3AD203B41FA5}">
                      <a16:colId xmlns:a16="http://schemas.microsoft.com/office/drawing/2014/main" val="20000"/>
                    </a:ext>
                  </a:extLst>
                </a:gridCol>
                <a:gridCol w="986544">
                  <a:extLst>
                    <a:ext uri="{9D8B030D-6E8A-4147-A177-3AD203B41FA5}">
                      <a16:colId xmlns:a16="http://schemas.microsoft.com/office/drawing/2014/main" val="20001"/>
                    </a:ext>
                  </a:extLst>
                </a:gridCol>
                <a:gridCol w="986544">
                  <a:extLst>
                    <a:ext uri="{9D8B030D-6E8A-4147-A177-3AD203B41FA5}">
                      <a16:colId xmlns:a16="http://schemas.microsoft.com/office/drawing/2014/main" val="20002"/>
                    </a:ext>
                  </a:extLst>
                </a:gridCol>
                <a:gridCol w="1158636">
                  <a:extLst>
                    <a:ext uri="{9D8B030D-6E8A-4147-A177-3AD203B41FA5}">
                      <a16:colId xmlns:a16="http://schemas.microsoft.com/office/drawing/2014/main" val="20004"/>
                    </a:ext>
                  </a:extLst>
                </a:gridCol>
              </a:tblGrid>
              <a:tr h="376798">
                <a:tc>
                  <a:txBody>
                    <a:bodyPr/>
                    <a:lstStyle/>
                    <a:p>
                      <a:pPr algn="ctr"/>
                      <a:r>
                        <a:rPr lang="en-US" sz="1100" dirty="0">
                          <a:latin typeface="+mj-lt"/>
                        </a:rPr>
                        <a:t>Feature</a:t>
                      </a:r>
                    </a:p>
                  </a:txBody>
                  <a:tcPr marL="68580" marR="68580" marT="34290" marB="34290" anchor="ctr"/>
                </a:tc>
                <a:tc>
                  <a:txBody>
                    <a:bodyPr/>
                    <a:lstStyle/>
                    <a:p>
                      <a:pPr algn="ctr"/>
                      <a:r>
                        <a:rPr lang="en-US" sz="1100" dirty="0">
                          <a:latin typeface="+mj-lt"/>
                        </a:rPr>
                        <a:t>Chess</a:t>
                      </a:r>
                    </a:p>
                  </a:txBody>
                  <a:tcPr marL="68580" marR="68580" marT="34290" marB="34290" anchor="ctr"/>
                </a:tc>
                <a:tc>
                  <a:txBody>
                    <a:bodyPr/>
                    <a:lstStyle/>
                    <a:p>
                      <a:pPr algn="ctr"/>
                      <a:r>
                        <a:rPr lang="en-US" sz="1100" dirty="0">
                          <a:latin typeface="+mj-lt"/>
                        </a:rPr>
                        <a:t>Go</a:t>
                      </a:r>
                    </a:p>
                  </a:txBody>
                  <a:tcPr marL="68580" marR="68580" marT="34290" marB="34290" anchor="ctr"/>
                </a:tc>
                <a:tc>
                  <a:txBody>
                    <a:bodyPr/>
                    <a:lstStyle/>
                    <a:p>
                      <a:pPr algn="ctr"/>
                      <a:r>
                        <a:rPr lang="en-US" sz="1100" dirty="0">
                          <a:latin typeface="+mj-lt"/>
                        </a:rPr>
                        <a:t>Space War*</a:t>
                      </a:r>
                    </a:p>
                  </a:txBody>
                  <a:tcPr marL="68580" marR="68580" marT="34290" marB="34290" anchor="ctr"/>
                </a:tc>
                <a:extLst>
                  <a:ext uri="{0D108BD9-81ED-4DB2-BD59-A6C34878D82A}">
                    <a16:rowId xmlns:a16="http://schemas.microsoft.com/office/drawing/2014/main" val="10000"/>
                  </a:ext>
                </a:extLst>
              </a:tr>
              <a:tr h="344033">
                <a:tc>
                  <a:txBody>
                    <a:bodyPr/>
                    <a:lstStyle/>
                    <a:p>
                      <a:pPr algn="ctr"/>
                      <a:r>
                        <a:rPr lang="en-US" sz="1050" dirty="0"/>
                        <a:t>Branching Factor</a:t>
                      </a:r>
                    </a:p>
                  </a:txBody>
                  <a:tcPr marL="68580" marR="68580" marT="34290" marB="34290" anchor="ctr"/>
                </a:tc>
                <a:tc>
                  <a:txBody>
                    <a:bodyPr/>
                    <a:lstStyle/>
                    <a:p>
                      <a:pPr algn="ctr"/>
                      <a:r>
                        <a:rPr lang="en-US" sz="1050" dirty="0"/>
                        <a:t>~35</a:t>
                      </a:r>
                    </a:p>
                  </a:txBody>
                  <a:tcPr marL="68580" marR="68580" marT="34290" marB="34290" anchor="ctr"/>
                </a:tc>
                <a:tc>
                  <a:txBody>
                    <a:bodyPr/>
                    <a:lstStyle/>
                    <a:p>
                      <a:pPr algn="ctr"/>
                      <a:r>
                        <a:rPr lang="en-US" sz="1050" dirty="0"/>
                        <a:t>~250</a:t>
                      </a:r>
                    </a:p>
                  </a:txBody>
                  <a:tcPr marL="68580" marR="68580" marT="34290" marB="34290" anchor="ctr"/>
                </a:tc>
                <a:tc>
                  <a:txBody>
                    <a:bodyPr/>
                    <a:lstStyle/>
                    <a:p>
                      <a:pPr algn="ctr"/>
                      <a:r>
                        <a:rPr lang="en-US" sz="1050" dirty="0"/>
                        <a:t>~10</a:t>
                      </a:r>
                      <a:r>
                        <a:rPr lang="en-US" sz="1050" baseline="30000" dirty="0"/>
                        <a:t>9</a:t>
                      </a:r>
                    </a:p>
                  </a:txBody>
                  <a:tcPr marL="68580" marR="68580" marT="34290" marB="34290" anchor="ctr"/>
                </a:tc>
                <a:extLst>
                  <a:ext uri="{0D108BD9-81ED-4DB2-BD59-A6C34878D82A}">
                    <a16:rowId xmlns:a16="http://schemas.microsoft.com/office/drawing/2014/main" val="10001"/>
                  </a:ext>
                </a:extLst>
              </a:tr>
              <a:tr h="344033">
                <a:tc>
                  <a:txBody>
                    <a:bodyPr/>
                    <a:lstStyle/>
                    <a:p>
                      <a:pPr algn="ctr"/>
                      <a:r>
                        <a:rPr lang="en-US" sz="1050" dirty="0"/>
                        <a:t>Game-tree Complexity</a:t>
                      </a:r>
                    </a:p>
                  </a:txBody>
                  <a:tcPr marL="68580" marR="68580" marT="34290" marB="34290" anchor="ctr"/>
                </a:tc>
                <a:tc>
                  <a:txBody>
                    <a:bodyPr/>
                    <a:lstStyle/>
                    <a:p>
                      <a:pPr algn="ctr"/>
                      <a:r>
                        <a:rPr lang="en-US" sz="1050" dirty="0"/>
                        <a:t>10</a:t>
                      </a:r>
                      <a:r>
                        <a:rPr lang="en-US" sz="1050" baseline="30000" dirty="0"/>
                        <a:t>123</a:t>
                      </a:r>
                      <a:endParaRPr lang="en-US" sz="1050" dirty="0"/>
                    </a:p>
                  </a:txBody>
                  <a:tcPr marL="68580" marR="68580" marT="34290" marB="34290" anchor="ctr"/>
                </a:tc>
                <a:tc>
                  <a:txBody>
                    <a:bodyPr/>
                    <a:lstStyle/>
                    <a:p>
                      <a:pPr algn="ctr"/>
                      <a:r>
                        <a:rPr lang="en-US" sz="1050" dirty="0"/>
                        <a:t>10</a:t>
                      </a:r>
                      <a:r>
                        <a:rPr lang="en-US" sz="1050" baseline="30000" dirty="0"/>
                        <a:t>360</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t>~10</a:t>
                      </a:r>
                      <a:r>
                        <a:rPr lang="en-US" sz="1050" baseline="30000" dirty="0"/>
                        <a:t>315</a:t>
                      </a:r>
                    </a:p>
                  </a:txBody>
                  <a:tcPr marL="68580" marR="68580" marT="34290" marB="34290" anchor="ctr"/>
                </a:tc>
                <a:extLst>
                  <a:ext uri="{0D108BD9-81ED-4DB2-BD59-A6C34878D82A}">
                    <a16:rowId xmlns:a16="http://schemas.microsoft.com/office/drawing/2014/main" val="10002"/>
                  </a:ext>
                </a:extLst>
              </a:tr>
              <a:tr h="344033">
                <a:tc>
                  <a:txBody>
                    <a:bodyPr/>
                    <a:lstStyle/>
                    <a:p>
                      <a:pPr algn="ctr"/>
                      <a:r>
                        <a:rPr lang="en-US" sz="1050" dirty="0"/>
                        <a:t>Parameters</a:t>
                      </a:r>
                    </a:p>
                  </a:txBody>
                  <a:tcPr marL="68580" marR="68580" marT="34290" marB="34290" anchor="ctr"/>
                </a:tc>
                <a:tc>
                  <a:txBody>
                    <a:bodyPr/>
                    <a:lstStyle/>
                    <a:p>
                      <a:pPr algn="ctr"/>
                      <a:r>
                        <a:rPr lang="en-US" sz="1050" dirty="0"/>
                        <a:t>0</a:t>
                      </a:r>
                    </a:p>
                  </a:txBody>
                  <a:tcPr marL="68580" marR="68580" marT="34290" marB="34290" anchor="ctr"/>
                </a:tc>
                <a:tc>
                  <a:txBody>
                    <a:bodyPr/>
                    <a:lstStyle/>
                    <a:p>
                      <a:pPr algn="ctr"/>
                      <a:r>
                        <a:rPr lang="en-US" sz="1050" baseline="0" dirty="0"/>
                        <a:t>0</a:t>
                      </a:r>
                    </a:p>
                  </a:txBody>
                  <a:tcPr marL="68580" marR="68580" marT="34290" marB="34290" anchor="ctr"/>
                </a:tc>
                <a:tc>
                  <a:txBody>
                    <a:bodyPr/>
                    <a:lstStyle/>
                    <a:p>
                      <a:pPr algn="ctr"/>
                      <a:r>
                        <a:rPr lang="en-US" sz="1050" dirty="0"/>
                        <a:t>~400</a:t>
                      </a:r>
                    </a:p>
                  </a:txBody>
                  <a:tcPr marL="68580" marR="68580" marT="34290" marB="34290" anchor="ctr"/>
                </a:tc>
                <a:extLst>
                  <a:ext uri="{0D108BD9-81ED-4DB2-BD59-A6C34878D82A}">
                    <a16:rowId xmlns:a16="http://schemas.microsoft.com/office/drawing/2014/main" val="10003"/>
                  </a:ext>
                </a:extLst>
              </a:tr>
              <a:tr h="344033">
                <a:tc>
                  <a:txBody>
                    <a:bodyPr/>
                    <a:lstStyle/>
                    <a:p>
                      <a:pPr algn="ctr"/>
                      <a:r>
                        <a:rPr lang="en-US" sz="1050" dirty="0"/>
                        <a:t>Objectives</a:t>
                      </a:r>
                    </a:p>
                  </a:txBody>
                  <a:tcPr marL="68580" marR="68580" marT="34290" marB="34290" anchor="ctr"/>
                </a:tc>
                <a:tc>
                  <a:txBody>
                    <a:bodyPr/>
                    <a:lstStyle/>
                    <a:p>
                      <a:pPr algn="ctr"/>
                      <a:r>
                        <a:rPr lang="en-US" sz="1050" dirty="0"/>
                        <a:t>1</a:t>
                      </a:r>
                    </a:p>
                  </a:txBody>
                  <a:tcPr marL="68580" marR="68580" marT="34290" marB="34290" anchor="ctr"/>
                </a:tc>
                <a:tc>
                  <a:txBody>
                    <a:bodyPr/>
                    <a:lstStyle/>
                    <a:p>
                      <a:pPr algn="ctr"/>
                      <a:r>
                        <a:rPr lang="en-US" sz="1050" baseline="0" dirty="0"/>
                        <a:t>1</a:t>
                      </a:r>
                    </a:p>
                  </a:txBody>
                  <a:tcPr marL="68580" marR="68580" marT="34290" marB="34290" anchor="ctr"/>
                </a:tc>
                <a:tc>
                  <a:txBody>
                    <a:bodyPr/>
                    <a:lstStyle/>
                    <a:p>
                      <a:pPr algn="ctr"/>
                      <a:r>
                        <a:rPr lang="en-US" sz="1050" dirty="0"/>
                        <a:t>7</a:t>
                      </a:r>
                    </a:p>
                  </a:txBody>
                  <a:tcPr marL="68580" marR="68580" marT="34290" marB="34290" anchor="ctr"/>
                </a:tc>
                <a:extLst>
                  <a:ext uri="{0D108BD9-81ED-4DB2-BD59-A6C34878D82A}">
                    <a16:rowId xmlns:a16="http://schemas.microsoft.com/office/drawing/2014/main" val="10004"/>
                  </a:ext>
                </a:extLst>
              </a:tr>
              <a:tr h="344033">
                <a:tc>
                  <a:txBody>
                    <a:bodyPr/>
                    <a:lstStyle/>
                    <a:p>
                      <a:pPr algn="ctr"/>
                      <a:r>
                        <a:rPr lang="en-US" sz="1050" dirty="0"/>
                        <a:t>Play Style</a:t>
                      </a:r>
                    </a:p>
                  </a:txBody>
                  <a:tcPr marL="68580" marR="68580" marT="34290" marB="34290" anchor="ctr"/>
                </a:tc>
                <a:tc>
                  <a:txBody>
                    <a:bodyPr/>
                    <a:lstStyle/>
                    <a:p>
                      <a:pPr algn="ctr"/>
                      <a:r>
                        <a:rPr lang="en-US" sz="1050" dirty="0"/>
                        <a:t>N/A</a:t>
                      </a:r>
                    </a:p>
                  </a:txBody>
                  <a:tcPr marL="68580" marR="68580" marT="34290" marB="34290" anchor="ctr"/>
                </a:tc>
                <a:tc>
                  <a:txBody>
                    <a:bodyPr/>
                    <a:lstStyle/>
                    <a:p>
                      <a:pPr algn="ctr"/>
                      <a:r>
                        <a:rPr lang="en-US" sz="1050" baseline="0" dirty="0"/>
                        <a:t>N/A</a:t>
                      </a:r>
                    </a:p>
                  </a:txBody>
                  <a:tcPr marL="68580" marR="68580" marT="34290" marB="34290" anchor="ctr"/>
                </a:tc>
                <a:tc>
                  <a:txBody>
                    <a:bodyPr/>
                    <a:lstStyle/>
                    <a:p>
                      <a:pPr algn="ctr"/>
                      <a:r>
                        <a:rPr lang="en-US" sz="1050" dirty="0"/>
                        <a:t>Rational &amp;  Behavioral Model</a:t>
                      </a:r>
                    </a:p>
                  </a:txBody>
                  <a:tcPr marL="68580" marR="68580" marT="34290" marB="34290" anchor="ctr"/>
                </a:tc>
                <a:extLst>
                  <a:ext uri="{0D108BD9-81ED-4DB2-BD59-A6C34878D82A}">
                    <a16:rowId xmlns:a16="http://schemas.microsoft.com/office/drawing/2014/main" val="10005"/>
                  </a:ext>
                </a:extLst>
              </a:tr>
              <a:tr h="344033">
                <a:tc>
                  <a:txBody>
                    <a:bodyPr/>
                    <a:lstStyle/>
                    <a:p>
                      <a:pPr algn="ctr"/>
                      <a:r>
                        <a:rPr lang="en-US" sz="1050" dirty="0"/>
                        <a:t>Optimality</a:t>
                      </a:r>
                    </a:p>
                  </a:txBody>
                  <a:tcPr marL="68580" marR="68580" marT="34290" marB="34290" anchor="ctr"/>
                </a:tc>
                <a:tc>
                  <a:txBody>
                    <a:bodyPr/>
                    <a:lstStyle/>
                    <a:p>
                      <a:pPr algn="ctr"/>
                      <a:r>
                        <a:rPr lang="en-US" sz="1050" dirty="0"/>
                        <a:t>Pseudo</a:t>
                      </a:r>
                    </a:p>
                    <a:p>
                      <a:pPr algn="ctr"/>
                      <a:r>
                        <a:rPr lang="en-US" sz="1050" dirty="0"/>
                        <a:t>optimal</a:t>
                      </a:r>
                    </a:p>
                  </a:txBody>
                  <a:tcPr marL="68580" marR="68580" marT="34290" marB="34290" anchor="ctr"/>
                </a:tc>
                <a:tc>
                  <a:txBody>
                    <a:bodyPr/>
                    <a:lstStyle/>
                    <a:p>
                      <a:pPr algn="ctr"/>
                      <a:r>
                        <a:rPr lang="en-US" sz="1050" baseline="0" dirty="0"/>
                        <a:t>Pseudo</a:t>
                      </a:r>
                    </a:p>
                    <a:p>
                      <a:pPr algn="ctr"/>
                      <a:r>
                        <a:rPr lang="en-US" sz="1050" baseline="0" dirty="0"/>
                        <a:t>optimal</a:t>
                      </a:r>
                    </a:p>
                  </a:txBody>
                  <a:tcPr marL="68580" marR="68580" marT="34290" marB="34290" anchor="ctr"/>
                </a:tc>
                <a:tc>
                  <a:txBody>
                    <a:bodyPr/>
                    <a:lstStyle/>
                    <a:p>
                      <a:pPr algn="ctr"/>
                      <a:r>
                        <a:rPr lang="en-US" sz="1050" dirty="0"/>
                        <a:t>Pseudo</a:t>
                      </a:r>
                      <a:r>
                        <a:rPr lang="en-US" sz="1050" baseline="0" dirty="0"/>
                        <a:t> </a:t>
                      </a:r>
                      <a:br>
                        <a:rPr lang="en-US" sz="1050" baseline="0" dirty="0"/>
                      </a:br>
                      <a:r>
                        <a:rPr lang="en-US" sz="1050" dirty="0"/>
                        <a:t>optimal</a:t>
                      </a:r>
                    </a:p>
                  </a:txBody>
                  <a:tcPr marL="68580" marR="68580" marT="34290" marB="34290" anchor="ctr"/>
                </a:tc>
                <a:extLst>
                  <a:ext uri="{0D108BD9-81ED-4DB2-BD59-A6C34878D82A}">
                    <a16:rowId xmlns:a16="http://schemas.microsoft.com/office/drawing/2014/main" val="10006"/>
                  </a:ext>
                </a:extLst>
              </a:tr>
            </a:tbl>
          </a:graphicData>
        </a:graphic>
      </p:graphicFrame>
      <p:sp>
        <p:nvSpPr>
          <p:cNvPr id="13" name="TextBox 12">
            <a:extLst>
              <a:ext uri="{FF2B5EF4-FFF2-40B4-BE49-F238E27FC236}">
                <a16:creationId xmlns:a16="http://schemas.microsoft.com/office/drawing/2014/main" id="{6177DD0B-4208-42E0-877E-34FD9E02A5B7}"/>
              </a:ext>
            </a:extLst>
          </p:cNvPr>
          <p:cNvSpPr txBox="1"/>
          <p:nvPr/>
        </p:nvSpPr>
        <p:spPr>
          <a:xfrm>
            <a:off x="6231303" y="3914319"/>
            <a:ext cx="2752677" cy="230832"/>
          </a:xfrm>
          <a:prstGeom prst="rect">
            <a:avLst/>
          </a:prstGeom>
          <a:noFill/>
        </p:spPr>
        <p:txBody>
          <a:bodyPr wrap="none" rtlCol="0">
            <a:spAutoFit/>
          </a:bodyPr>
          <a:lstStyle/>
          <a:p>
            <a:r>
              <a:rPr lang="en-US" sz="900" i="1" dirty="0"/>
              <a:t>*For 3 concurrent investments, 2 concurrent attacks</a:t>
            </a:r>
          </a:p>
        </p:txBody>
      </p:sp>
    </p:spTree>
    <p:extLst>
      <p:ext uri="{BB962C8B-B14F-4D97-AF65-F5344CB8AC3E}">
        <p14:creationId xmlns:p14="http://schemas.microsoft.com/office/powerpoint/2010/main" val="389398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0B94-41B0-45D9-AA8F-77C7175F9D05}"/>
              </a:ext>
            </a:extLst>
          </p:cNvPr>
          <p:cNvSpPr>
            <a:spLocks noGrp="1"/>
          </p:cNvSpPr>
          <p:nvPr>
            <p:ph type="title"/>
          </p:nvPr>
        </p:nvSpPr>
        <p:spPr>
          <a:xfrm>
            <a:off x="457200" y="0"/>
            <a:ext cx="8229600" cy="1063229"/>
          </a:xfrm>
        </p:spPr>
        <p:txBody>
          <a:bodyPr>
            <a:noAutofit/>
          </a:bodyPr>
          <a:lstStyle/>
          <a:p>
            <a:r>
              <a:rPr lang="en-US" sz="2400" dirty="0"/>
              <a:t>Where We’ve Been: </a:t>
            </a:r>
            <a:br>
              <a:rPr lang="en-US" sz="2400" dirty="0"/>
            </a:br>
            <a:r>
              <a:rPr lang="en-US" sz="2400" dirty="0"/>
              <a:t>FY16 and FY17 Game Development and Deployment</a:t>
            </a:r>
          </a:p>
        </p:txBody>
      </p:sp>
      <p:sp>
        <p:nvSpPr>
          <p:cNvPr id="3" name="Content Placeholder 2">
            <a:extLst>
              <a:ext uri="{FF2B5EF4-FFF2-40B4-BE49-F238E27FC236}">
                <a16:creationId xmlns:a16="http://schemas.microsoft.com/office/drawing/2014/main" id="{B37ABD32-DC21-4975-A75A-B6392C25EF55}"/>
              </a:ext>
            </a:extLst>
          </p:cNvPr>
          <p:cNvSpPr>
            <a:spLocks noGrp="1"/>
          </p:cNvSpPr>
          <p:nvPr>
            <p:ph idx="1"/>
          </p:nvPr>
        </p:nvSpPr>
        <p:spPr>
          <a:xfrm>
            <a:off x="676344" y="3794760"/>
            <a:ext cx="1906835" cy="926367"/>
          </a:xfrm>
        </p:spPr>
        <p:txBody>
          <a:bodyPr>
            <a:normAutofit fontScale="32500" lnSpcReduction="20000"/>
          </a:bodyPr>
          <a:lstStyle/>
          <a:p>
            <a:pPr marL="91440" indent="-91440">
              <a:spcBef>
                <a:spcPts val="0"/>
              </a:spcBef>
            </a:pPr>
            <a:r>
              <a:rPr lang="en-US" dirty="0"/>
              <a:t>Identify relevant political and social science theories</a:t>
            </a:r>
          </a:p>
          <a:p>
            <a:pPr marL="91440" indent="-91440">
              <a:spcBef>
                <a:spcPts val="0"/>
              </a:spcBef>
            </a:pPr>
            <a:r>
              <a:rPr lang="en-US" dirty="0"/>
              <a:t>Develop math concepts</a:t>
            </a:r>
          </a:p>
          <a:p>
            <a:pPr marL="91440" indent="-91440">
              <a:spcBef>
                <a:spcPts val="0"/>
              </a:spcBef>
            </a:pPr>
            <a:r>
              <a:rPr lang="en-US" dirty="0"/>
              <a:t>Develop game flow</a:t>
            </a:r>
          </a:p>
        </p:txBody>
      </p:sp>
      <p:sp>
        <p:nvSpPr>
          <p:cNvPr id="4" name="Slide Number Placeholder 3">
            <a:extLst>
              <a:ext uri="{FF2B5EF4-FFF2-40B4-BE49-F238E27FC236}">
                <a16:creationId xmlns:a16="http://schemas.microsoft.com/office/drawing/2014/main" id="{A0550AD2-8888-488F-AC0F-50008AA1FA47}"/>
              </a:ext>
            </a:extLst>
          </p:cNvPr>
          <p:cNvSpPr>
            <a:spLocks noGrp="1"/>
          </p:cNvSpPr>
          <p:nvPr>
            <p:ph type="sldNum" sz="quarter" idx="4294967295"/>
          </p:nvPr>
        </p:nvSpPr>
        <p:spPr/>
        <p:txBody>
          <a:bodyPr/>
          <a:lstStyle/>
          <a:p>
            <a:endParaRPr lang="en-US" dirty="0"/>
          </a:p>
        </p:txBody>
      </p:sp>
      <p:pic>
        <p:nvPicPr>
          <p:cNvPr id="5" name="Picture 4">
            <a:extLst>
              <a:ext uri="{FF2B5EF4-FFF2-40B4-BE49-F238E27FC236}">
                <a16:creationId xmlns:a16="http://schemas.microsoft.com/office/drawing/2014/main" id="{FDF09D4A-544D-4BED-8440-D87F0B91382C}"/>
              </a:ext>
            </a:extLst>
          </p:cNvPr>
          <p:cNvPicPr>
            <a:picLocks noChangeAspect="1"/>
          </p:cNvPicPr>
          <p:nvPr/>
        </p:nvPicPr>
        <p:blipFill>
          <a:blip r:embed="rId3"/>
          <a:stretch>
            <a:fillRect/>
          </a:stretch>
        </p:blipFill>
        <p:spPr>
          <a:xfrm>
            <a:off x="676345" y="1050944"/>
            <a:ext cx="7873296" cy="2658105"/>
          </a:xfrm>
          <a:prstGeom prst="rect">
            <a:avLst/>
          </a:prstGeom>
        </p:spPr>
      </p:pic>
      <p:sp>
        <p:nvSpPr>
          <p:cNvPr id="6" name="Content Placeholder 2">
            <a:extLst>
              <a:ext uri="{FF2B5EF4-FFF2-40B4-BE49-F238E27FC236}">
                <a16:creationId xmlns:a16="http://schemas.microsoft.com/office/drawing/2014/main" id="{D55E1E1B-6192-48BF-A61B-040BDBE383BF}"/>
              </a:ext>
            </a:extLst>
          </p:cNvPr>
          <p:cNvSpPr txBox="1">
            <a:spLocks/>
          </p:cNvSpPr>
          <p:nvPr/>
        </p:nvSpPr>
        <p:spPr>
          <a:xfrm>
            <a:off x="2649924" y="3794760"/>
            <a:ext cx="1906835" cy="926367"/>
          </a:xfrm>
          <a:prstGeom prst="rect">
            <a:avLst/>
          </a:prstGeom>
        </p:spPr>
        <p:txBody>
          <a:bodyPr vert="horz" lIns="91440" tIns="45720" rIns="91440" bIns="45720" rtlCol="0" anchor="t" anchorCtr="1">
            <a:normAutofit fontScale="32500" lnSpcReduction="20000"/>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91440">
              <a:spcBef>
                <a:spcPts val="0"/>
              </a:spcBef>
            </a:pPr>
            <a:r>
              <a:rPr lang="en-US" dirty="0"/>
              <a:t>Check that game allows moves that humans want</a:t>
            </a:r>
          </a:p>
          <a:p>
            <a:pPr marL="91440" indent="-91440">
              <a:spcBef>
                <a:spcPts val="0"/>
              </a:spcBef>
            </a:pPr>
            <a:r>
              <a:rPr lang="en-US" dirty="0"/>
              <a:t>Verify rules</a:t>
            </a:r>
          </a:p>
          <a:p>
            <a:pPr marL="91440" indent="-91440">
              <a:spcBef>
                <a:spcPts val="0"/>
              </a:spcBef>
            </a:pPr>
            <a:r>
              <a:rPr lang="en-US" dirty="0"/>
              <a:t>Observe players’ rationality</a:t>
            </a:r>
          </a:p>
        </p:txBody>
      </p:sp>
      <p:sp>
        <p:nvSpPr>
          <p:cNvPr id="7" name="Content Placeholder 2">
            <a:extLst>
              <a:ext uri="{FF2B5EF4-FFF2-40B4-BE49-F238E27FC236}">
                <a16:creationId xmlns:a16="http://schemas.microsoft.com/office/drawing/2014/main" id="{7AF7BFA6-1464-47A0-98C9-8DE2235B2C7F}"/>
              </a:ext>
            </a:extLst>
          </p:cNvPr>
          <p:cNvSpPr txBox="1">
            <a:spLocks/>
          </p:cNvSpPr>
          <p:nvPr/>
        </p:nvSpPr>
        <p:spPr>
          <a:xfrm>
            <a:off x="4623504" y="3794760"/>
            <a:ext cx="1906835" cy="769620"/>
          </a:xfrm>
          <a:prstGeom prst="rect">
            <a:avLst/>
          </a:prstGeom>
        </p:spPr>
        <p:txBody>
          <a:bodyPr vert="horz" lIns="91440" tIns="45720" rIns="91440" bIns="45720" rtlCol="0" anchor="t" anchorCtr="1">
            <a:normAutofit fontScale="32500" lnSpcReduction="20000"/>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91440">
              <a:spcBef>
                <a:spcPts val="0"/>
              </a:spcBef>
            </a:pPr>
            <a:r>
              <a:rPr lang="en-US" dirty="0"/>
              <a:t>Code game</a:t>
            </a:r>
          </a:p>
          <a:p>
            <a:pPr marL="91440" indent="-91440">
              <a:spcBef>
                <a:spcPts val="0"/>
              </a:spcBef>
            </a:pPr>
            <a:r>
              <a:rPr lang="en-US" dirty="0"/>
              <a:t>Conservation laws, moves, game tables</a:t>
            </a:r>
          </a:p>
          <a:p>
            <a:pPr marL="91440" indent="-91440">
              <a:spcBef>
                <a:spcPts val="0"/>
              </a:spcBef>
            </a:pPr>
            <a:r>
              <a:rPr lang="en-US" dirty="0"/>
              <a:t>Run alternative futures one by one</a:t>
            </a:r>
          </a:p>
        </p:txBody>
      </p:sp>
      <p:sp>
        <p:nvSpPr>
          <p:cNvPr id="8" name="Content Placeholder 2">
            <a:extLst>
              <a:ext uri="{FF2B5EF4-FFF2-40B4-BE49-F238E27FC236}">
                <a16:creationId xmlns:a16="http://schemas.microsoft.com/office/drawing/2014/main" id="{185C26FF-F250-48E7-9D6B-BB646B26742D}"/>
              </a:ext>
            </a:extLst>
          </p:cNvPr>
          <p:cNvSpPr txBox="1">
            <a:spLocks/>
          </p:cNvSpPr>
          <p:nvPr/>
        </p:nvSpPr>
        <p:spPr>
          <a:xfrm>
            <a:off x="6597084" y="3794760"/>
            <a:ext cx="1906835" cy="926367"/>
          </a:xfrm>
          <a:prstGeom prst="rect">
            <a:avLst/>
          </a:prstGeom>
        </p:spPr>
        <p:txBody>
          <a:bodyPr vert="horz" lIns="91440" tIns="45720" rIns="91440" bIns="45720" rtlCol="0" anchor="t" anchorCtr="1">
            <a:normAutofit fontScale="32500" lnSpcReduction="20000"/>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91440">
              <a:spcBef>
                <a:spcPts val="0"/>
              </a:spcBef>
            </a:pPr>
            <a:r>
              <a:rPr lang="en-US" dirty="0"/>
              <a:t>Design and run full experiment</a:t>
            </a:r>
          </a:p>
          <a:p>
            <a:pPr marL="91440" indent="-91440">
              <a:spcBef>
                <a:spcPts val="0"/>
              </a:spcBef>
            </a:pPr>
            <a:r>
              <a:rPr lang="en-US" dirty="0"/>
              <a:t>Visualize outputs to communicate knowledge</a:t>
            </a:r>
          </a:p>
          <a:p>
            <a:pPr marL="91440" indent="-91440">
              <a:spcBef>
                <a:spcPts val="0"/>
              </a:spcBef>
            </a:pPr>
            <a:r>
              <a:rPr lang="en-US" dirty="0"/>
              <a:t>Report results</a:t>
            </a:r>
          </a:p>
        </p:txBody>
      </p:sp>
    </p:spTree>
    <p:extLst>
      <p:ext uri="{BB962C8B-B14F-4D97-AF65-F5344CB8AC3E}">
        <p14:creationId xmlns:p14="http://schemas.microsoft.com/office/powerpoint/2010/main" val="237963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Game Design</a:t>
            </a:r>
          </a:p>
        </p:txBody>
      </p:sp>
      <p:pic>
        <p:nvPicPr>
          <p:cNvPr id="2" name="Picture Placeholder 1"/>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8506" r="1668" b="12247"/>
          <a:stretch/>
        </p:blipFill>
        <p:spPr>
          <a:xfrm>
            <a:off x="4716780" y="-47266"/>
            <a:ext cx="4455414" cy="5190766"/>
          </a:xfrm>
        </p:spPr>
      </p:pic>
      <p:sp>
        <p:nvSpPr>
          <p:cNvPr id="5" name="Subtitle 4"/>
          <p:cNvSpPr>
            <a:spLocks noGrp="1"/>
          </p:cNvSpPr>
          <p:nvPr>
            <p:ph type="subTitle" idx="1"/>
          </p:nvPr>
        </p:nvSpPr>
        <p:spPr>
          <a:xfrm>
            <a:off x="1278970" y="2192218"/>
            <a:ext cx="3010937" cy="2030248"/>
          </a:xfrm>
        </p:spPr>
        <p:txBody>
          <a:bodyPr>
            <a:normAutofit fontScale="85000" lnSpcReduction="20000"/>
          </a:bodyPr>
          <a:lstStyle/>
          <a:p>
            <a:pPr algn="ctr"/>
            <a:r>
              <a:rPr lang="en-US" dirty="0"/>
              <a:t>Game Theoretic Model</a:t>
            </a:r>
          </a:p>
          <a:p>
            <a:pPr algn="ctr"/>
            <a:r>
              <a:rPr lang="en-US" dirty="0"/>
              <a:t>Extensive Form Game Design</a:t>
            </a:r>
          </a:p>
          <a:p>
            <a:pPr algn="ctr"/>
            <a:r>
              <a:rPr lang="en-US" dirty="0"/>
              <a:t>Behavioral Model</a:t>
            </a:r>
          </a:p>
          <a:p>
            <a:pPr algn="ctr"/>
            <a:r>
              <a:rPr lang="en-US" dirty="0"/>
              <a:t>Game Features</a:t>
            </a:r>
          </a:p>
          <a:p>
            <a:pPr algn="ctr"/>
            <a:endParaRPr lang="en-US" dirty="0"/>
          </a:p>
        </p:txBody>
      </p:sp>
      <p:sp>
        <p:nvSpPr>
          <p:cNvPr id="7" name="Action Button: Home 6">
            <a:hlinkClick r:id="rId4" action="ppaction://hlinksldjump" highlightClick="1"/>
          </p:cNvPr>
          <p:cNvSpPr/>
          <p:nvPr/>
        </p:nvSpPr>
        <p:spPr>
          <a:xfrm>
            <a:off x="7295031" y="4972737"/>
            <a:ext cx="179953" cy="170764"/>
          </a:xfrm>
          <a:prstGeom prst="actionButtonHo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9" name="TextBox 8"/>
          <p:cNvSpPr txBox="1"/>
          <p:nvPr/>
        </p:nvSpPr>
        <p:spPr>
          <a:xfrm>
            <a:off x="3534366" y="4962443"/>
            <a:ext cx="2103461" cy="207749"/>
          </a:xfrm>
          <a:prstGeom prst="rect">
            <a:avLst/>
          </a:prstGeom>
          <a:noFill/>
        </p:spPr>
        <p:txBody>
          <a:bodyPr wrap="none" rtlCol="0">
            <a:spAutoFit/>
          </a:bodyPr>
          <a:lstStyle/>
          <a:p>
            <a:pPr algn="ctr"/>
            <a:r>
              <a:rPr lang="en-US" sz="750" b="1" dirty="0"/>
              <a:t>DRAFT – DO NOT COPY, CITE, OR DISSEMINATE</a:t>
            </a:r>
          </a:p>
        </p:txBody>
      </p:sp>
    </p:spTree>
    <p:extLst>
      <p:ext uri="{BB962C8B-B14F-4D97-AF65-F5344CB8AC3E}">
        <p14:creationId xmlns:p14="http://schemas.microsoft.com/office/powerpoint/2010/main" val="350374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Our Model Addresses Highly Idealized Assumptions of a Traditional Game</a:t>
            </a:r>
          </a:p>
        </p:txBody>
      </p:sp>
      <p:sp>
        <p:nvSpPr>
          <p:cNvPr id="6" name="Text Placeholder 5"/>
          <p:cNvSpPr>
            <a:spLocks noGrp="1"/>
          </p:cNvSpPr>
          <p:nvPr>
            <p:ph sz="half" idx="1"/>
          </p:nvPr>
        </p:nvSpPr>
        <p:spPr>
          <a:xfrm>
            <a:off x="457200" y="1200150"/>
            <a:ext cx="4038600" cy="3646169"/>
          </a:xfrm>
          <a:ln>
            <a:solidFill>
              <a:schemeClr val="tx1"/>
            </a:solidFill>
          </a:ln>
        </p:spPr>
        <p:txBody>
          <a:bodyPr>
            <a:normAutofit fontScale="70000" lnSpcReduction="20000"/>
          </a:bodyPr>
          <a:lstStyle/>
          <a:p>
            <a:pPr marL="0" indent="0">
              <a:buNone/>
            </a:pPr>
            <a:r>
              <a:rPr lang="en-US" b="1" u="sng" dirty="0"/>
              <a:t>Basic Game Theory</a:t>
            </a:r>
          </a:p>
          <a:p>
            <a:r>
              <a:rPr lang="en-US" sz="2300" dirty="0"/>
              <a:t>Players are rational and have perfect knowledge of:</a:t>
            </a:r>
          </a:p>
          <a:p>
            <a:pPr lvl="1"/>
            <a:r>
              <a:rPr lang="en-US" sz="2000" dirty="0"/>
              <a:t>Probabilities of move outcomes</a:t>
            </a:r>
          </a:p>
          <a:p>
            <a:pPr lvl="1"/>
            <a:r>
              <a:rPr lang="en-US" sz="2000" dirty="0"/>
              <a:t>Opponent’s decision models</a:t>
            </a:r>
          </a:p>
          <a:p>
            <a:pPr lvl="1"/>
            <a:r>
              <a:rPr lang="en-US" sz="2000" dirty="0"/>
              <a:t>All available moves</a:t>
            </a:r>
          </a:p>
          <a:p>
            <a:r>
              <a:rPr lang="en-US" sz="2300" dirty="0"/>
              <a:t>Model seeks global optimization</a:t>
            </a:r>
          </a:p>
          <a:p>
            <a:pPr lvl="1"/>
            <a:r>
              <a:rPr lang="en-US" sz="2000" dirty="0"/>
              <a:t>Looks ahead over all possible game moves for duration of game</a:t>
            </a:r>
          </a:p>
          <a:p>
            <a:pPr lvl="1"/>
            <a:r>
              <a:rPr lang="en-US" sz="2000" dirty="0"/>
              <a:t>Identifies equilibrium where neither player can better her welfare (per her criteria) vs. the other player</a:t>
            </a:r>
          </a:p>
          <a:p>
            <a:pPr lvl="1"/>
            <a:r>
              <a:rPr lang="en-US" sz="2000" dirty="0"/>
              <a:t>Allows determination of optimal state</a:t>
            </a:r>
            <a:endParaRPr lang="en-US" sz="2300" dirty="0"/>
          </a:p>
        </p:txBody>
      </p:sp>
      <p:sp>
        <p:nvSpPr>
          <p:cNvPr id="2" name="Content Placeholder 1">
            <a:extLst>
              <a:ext uri="{FF2B5EF4-FFF2-40B4-BE49-F238E27FC236}">
                <a16:creationId xmlns:a16="http://schemas.microsoft.com/office/drawing/2014/main" id="{EAD0F438-0F88-478E-9026-C889AA884AA5}"/>
              </a:ext>
            </a:extLst>
          </p:cNvPr>
          <p:cNvSpPr>
            <a:spLocks noGrp="1"/>
          </p:cNvSpPr>
          <p:nvPr>
            <p:ph sz="half" idx="2"/>
          </p:nvPr>
        </p:nvSpPr>
        <p:spPr>
          <a:xfrm>
            <a:off x="4648200" y="1200150"/>
            <a:ext cx="4038600" cy="3646170"/>
          </a:xfrm>
          <a:ln>
            <a:solidFill>
              <a:schemeClr val="tx1"/>
            </a:solidFill>
          </a:ln>
        </p:spPr>
        <p:txBody>
          <a:bodyPr>
            <a:normAutofit fontScale="62500" lnSpcReduction="20000"/>
          </a:bodyPr>
          <a:lstStyle/>
          <a:p>
            <a:pPr marL="0" indent="0">
              <a:buNone/>
            </a:pPr>
            <a:r>
              <a:rPr lang="en-US" sz="3200" b="1" u="sng" dirty="0"/>
              <a:t>Innovations of our Model</a:t>
            </a:r>
          </a:p>
          <a:p>
            <a:r>
              <a:rPr lang="en-US" sz="2600" dirty="0"/>
              <a:t>Imperfect rationality</a:t>
            </a:r>
          </a:p>
          <a:p>
            <a:pPr lvl="1"/>
            <a:r>
              <a:rPr lang="en-US" sz="2200" dirty="0"/>
              <a:t>Implementation rationality—players have </a:t>
            </a:r>
            <a:r>
              <a:rPr lang="en-US" sz="2200" i="1" dirty="0"/>
              <a:t>mindsets</a:t>
            </a:r>
          </a:p>
          <a:p>
            <a:pPr lvl="2"/>
            <a:r>
              <a:rPr lang="en-US" sz="1900" dirty="0"/>
              <a:t>Prospect Theory models human “non-rational” decision making calculus (but not “irrational”)</a:t>
            </a:r>
          </a:p>
          <a:p>
            <a:r>
              <a:rPr lang="en-US" sz="2600" dirty="0"/>
              <a:t>Non-Unitary State Actors</a:t>
            </a:r>
          </a:p>
          <a:p>
            <a:pPr lvl="1"/>
            <a:r>
              <a:rPr lang="en-US" sz="2200" dirty="0"/>
              <a:t>Players have multi-dimensional </a:t>
            </a:r>
            <a:r>
              <a:rPr lang="en-US" sz="2200" i="1" dirty="0"/>
              <a:t>objectives</a:t>
            </a:r>
            <a:r>
              <a:rPr lang="en-US" sz="2200" dirty="0"/>
              <a:t> for projections of power</a:t>
            </a:r>
          </a:p>
          <a:p>
            <a:pPr lvl="1"/>
            <a:r>
              <a:rPr lang="en-US" sz="2200" dirty="0"/>
              <a:t>Players apply different mindsets to each dimension of power</a:t>
            </a:r>
          </a:p>
          <a:p>
            <a:r>
              <a:rPr lang="en-US" sz="2600" dirty="0"/>
              <a:t>Imperfect knowledge of opponent’s mindset and capabilities</a:t>
            </a:r>
          </a:p>
          <a:p>
            <a:endParaRPr lang="en-US" dirty="0"/>
          </a:p>
        </p:txBody>
      </p:sp>
    </p:spTree>
    <p:extLst>
      <p:ext uri="{BB962C8B-B14F-4D97-AF65-F5344CB8AC3E}">
        <p14:creationId xmlns:p14="http://schemas.microsoft.com/office/powerpoint/2010/main" val="89996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418" y="526805"/>
            <a:ext cx="5865566" cy="4445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Action Button: Home 27">
            <a:hlinkClick r:id="rId4" action="ppaction://hlinksldjump" highlightClick="1"/>
          </p:cNvPr>
          <p:cNvSpPr/>
          <p:nvPr/>
        </p:nvSpPr>
        <p:spPr>
          <a:xfrm>
            <a:off x="7295031" y="4972737"/>
            <a:ext cx="179953" cy="170764"/>
          </a:xfrm>
          <a:prstGeom prst="actionButtonHo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5" name="Rectangle 4"/>
          <p:cNvSpPr/>
          <p:nvPr/>
        </p:nvSpPr>
        <p:spPr>
          <a:xfrm>
            <a:off x="1953622" y="693349"/>
            <a:ext cx="1992244"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2512317" y="878289"/>
            <a:ext cx="1024126"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321195" y="693349"/>
            <a:ext cx="1755341" cy="796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5672784" y="1063228"/>
            <a:ext cx="1480411" cy="707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3699136" y="522585"/>
            <a:ext cx="1651858" cy="69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a:xfrm>
            <a:off x="1485900" y="205979"/>
            <a:ext cx="6172200" cy="320825"/>
          </a:xfrm>
        </p:spPr>
        <p:txBody>
          <a:bodyPr>
            <a:noAutofit/>
          </a:bodyPr>
          <a:lstStyle/>
          <a:p>
            <a:r>
              <a:rPr lang="en-US" sz="2100" b="1" dirty="0"/>
              <a:t>Basic Components of the Game</a:t>
            </a:r>
          </a:p>
        </p:txBody>
      </p:sp>
      <p:sp>
        <p:nvSpPr>
          <p:cNvPr id="17" name="Rectangle 16"/>
          <p:cNvSpPr/>
          <p:nvPr/>
        </p:nvSpPr>
        <p:spPr>
          <a:xfrm>
            <a:off x="5388863" y="3899877"/>
            <a:ext cx="2086121" cy="77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450747" y="3899877"/>
            <a:ext cx="2324356" cy="1072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8149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FEE91B670D724F8A9630AB33F2BECB" ma:contentTypeVersion="1" ma:contentTypeDescription="Create a new document." ma:contentTypeScope="" ma:versionID="c32f13c9357987f6d311aa10181d3b3b">
  <xsd:schema xmlns:xsd="http://www.w3.org/2001/XMLSchema" xmlns:xs="http://www.w3.org/2001/XMLSchema" xmlns:p="http://schemas.microsoft.com/office/2006/metadata/properties" xmlns:ns1="http://schemas.microsoft.com/sharepoint/v3" targetNamespace="http://schemas.microsoft.com/office/2006/metadata/properties" ma:root="true" ma:fieldsID="fa688878d699b846da2b0988a263f96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109596-BB3F-4C39-BEF7-BD90AFF5611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85423943-AD77-4C0F-A779-27B299C6C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B53520-B72C-4FD8-889B-9FA31D7E9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12270</TotalTime>
  <Words>2182</Words>
  <Application>Microsoft Office PowerPoint</Application>
  <PresentationFormat>On-screen Show (16:9)</PresentationFormat>
  <Paragraphs>305</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Cambria Math</vt:lpstr>
      <vt:lpstr>Franklin Gothic Book</vt:lpstr>
      <vt:lpstr>Franklin Gothic Medium</vt:lpstr>
      <vt:lpstr>Times New Roman</vt:lpstr>
      <vt:lpstr>Office Theme</vt:lpstr>
      <vt:lpstr>Exploring Space Deterrence:   A Game Theoretic Model to Inform Future Strategies </vt:lpstr>
      <vt:lpstr>How Could Policy and Investment Decisions Impact Future Space Conflict?</vt:lpstr>
      <vt:lpstr>We Developed a Game Theoretic Model of Space Security and Conflict for Decision Making Support</vt:lpstr>
      <vt:lpstr>Simple Game Theoretic Model of  Space Conflict</vt:lpstr>
      <vt:lpstr>Extensive Form Game Increases Complexity Beyond 2x2</vt:lpstr>
      <vt:lpstr>Where We’ve Been:  FY16 and FY17 Game Development and Deployment</vt:lpstr>
      <vt:lpstr>Game Design</vt:lpstr>
      <vt:lpstr>Our Model Addresses Highly Idealized Assumptions of a Traditional Game</vt:lpstr>
      <vt:lpstr>Basic Components of the Game</vt:lpstr>
      <vt:lpstr>Game with Imperfect Rationality</vt:lpstr>
      <vt:lpstr>Cognitive Choice Model Represents Perceived Value for Each Player Mindset</vt:lpstr>
      <vt:lpstr>PowerPoint Presentation</vt:lpstr>
      <vt:lpstr>Multi-Dimensional Players Value Political, Military, and Social Capital</vt:lpstr>
      <vt:lpstr>Players make decisions that maximize the integral of their objective function over the entire game</vt:lpstr>
      <vt:lpstr>PowerPoint Presentation</vt:lpstr>
      <vt:lpstr>Perceived Knowledge Drives Game Decisions</vt:lpstr>
      <vt:lpstr>Game Results and Decision Support</vt:lpstr>
      <vt:lpstr>Playing the Game:  Research Questions</vt:lpstr>
      <vt:lpstr>Game Setup</vt:lpstr>
      <vt:lpstr>Examining Game Outcomes: Competition and Deterrence</vt:lpstr>
      <vt:lpstr>Game Results:  Deterrence with Offensive/Defensive Balance</vt:lpstr>
      <vt:lpstr>Game Results: Additional Space Situational Awareness for Defense</vt:lpstr>
      <vt:lpstr>Game Results: Military Objectives and Hiding/Revealing Capabilities</vt:lpstr>
      <vt:lpstr>Observations</vt:lpstr>
      <vt:lpstr>Where We are Now:  Recent and Ongoing Analysis</vt:lpstr>
      <vt:lpstr>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One Portrait Photo</dc:title>
  <dc:creator>Erin-Elizabeth Johnson</dc:creator>
  <cp:lastModifiedBy>Langeland, Krista</cp:lastModifiedBy>
  <cp:revision>447</cp:revision>
  <cp:lastPrinted>2018-06-12T23:31:02Z</cp:lastPrinted>
  <dcterms:created xsi:type="dcterms:W3CDTF">2012-11-06T15:13:34Z</dcterms:created>
  <dcterms:modified xsi:type="dcterms:W3CDTF">2019-03-04T20:20:36Z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0x010100B9FEE91B670D724F8A9630AB33F2BECB</vt:lpwstr>
  </property>
</Properties>
</file>