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80" r:id="rId3"/>
    <p:sldId id="279" r:id="rId4"/>
    <p:sldId id="286" r:id="rId5"/>
    <p:sldId id="278" r:id="rId6"/>
    <p:sldId id="277" r:id="rId7"/>
    <p:sldId id="285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y Grunert" initials="LG" lastIdx="2" clrIdx="0"/>
  <p:cmAuthor id="2" name="Lindsy Grunert" initials="LG [2]" lastIdx="1" clrIdx="1"/>
  <p:cmAuthor id="3" name="Bradford Morrison" initials="BM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2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12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F8DA3-E03E-C943-8799-6F0BF5BA5F1D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8B37-19D0-154E-A746-B9798778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37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23C9-9159-8A4E-B5C7-782922391CF9}" type="datetimeFigureOut">
              <a:rPr lang="en-US" smtClean="0"/>
              <a:t>10/24/19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5E8D9-6C49-064E-A52F-6BF790AC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2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E8D9-6C49-064E-A52F-6BF790AC6A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DD2FC-11EB-1C42-9DDB-9590D6618E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51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7D5B-64E3-B743-99D3-F1A762C8C46D}" type="datetime1">
              <a:rPr lang="en-CA" smtClean="0"/>
              <a:t>2019-10-24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8434-7FE9-904E-B0BD-3981CA6916AB}" type="datetime1">
              <a:rPr lang="en-CA" smtClean="0"/>
              <a:t>2019-10-24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9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C59D-B16E-6847-900C-7629926275B7}" type="datetime1">
              <a:rPr lang="en-CA" smtClean="0"/>
              <a:t>2019-10-24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3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3333-534F-7A48-B83A-C66C369C6B03}" type="datetime1">
              <a:rPr lang="en-CA" smtClean="0"/>
              <a:t>2019-10-24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11CA-9360-714F-9B17-221A1C17F496}" type="datetime1">
              <a:rPr lang="en-CA" smtClean="0"/>
              <a:t>2019-10-24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4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18B6-6A71-5748-BF0B-3E6F562FAF84}" type="datetime1">
              <a:rPr lang="en-CA" smtClean="0"/>
              <a:t>2019-10-24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BB31-9AFC-4F40-83A0-DF69DAD1EB7F}" type="datetime1">
              <a:rPr lang="en-CA" smtClean="0"/>
              <a:t>2019-10-24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2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5996-CB11-6949-B36F-637718A73B0C}" type="datetime1">
              <a:rPr lang="en-CA" smtClean="0"/>
              <a:t>2019-10-24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9A1-C8AE-7143-92C8-A61B7AFAC831}" type="datetime1">
              <a:rPr lang="en-CA" smtClean="0"/>
              <a:t>2019-10-24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9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9154-1627-4C4E-A18E-DD068911B54A}" type="datetime1">
              <a:rPr lang="en-CA" smtClean="0"/>
              <a:t>2019-10-24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2100-AFFD-6F4A-A32A-95CA2206C537}" type="datetime1">
              <a:rPr lang="en-CA" smtClean="0"/>
              <a:t>2019-10-24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7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7D97-C0C3-7543-B22A-82F55BAAA89F}" type="datetime1">
              <a:rPr lang="en-CA" smtClean="0"/>
              <a:t>2019-10-24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E6D63-6108-A041-B033-8F503A17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063"/>
            <a:ext cx="7772400" cy="1823301"/>
          </a:xfrm>
        </p:spPr>
        <p:txBody>
          <a:bodyPr>
            <a:normAutofit/>
          </a:bodyPr>
          <a:lstStyle/>
          <a:p>
            <a:r>
              <a:rPr lang="en-US" sz="3600" b="1" dirty="0"/>
              <a:t>Future of Global Competition and Conflict (GCC)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405" y="1808253"/>
            <a:ext cx="8339191" cy="36612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Leaders of the Chinese Economy: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Cognitive and Motivational Analyses</a:t>
            </a:r>
          </a:p>
          <a:p>
            <a:pPr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b="1" dirty="0">
                <a:solidFill>
                  <a:schemeClr val="tx1"/>
                </a:solidFill>
              </a:rPr>
              <a:t>Peter </a:t>
            </a:r>
            <a:r>
              <a:rPr lang="en-US" sz="2600" b="1" dirty="0" err="1">
                <a:solidFill>
                  <a:schemeClr val="tx1"/>
                </a:solidFill>
              </a:rPr>
              <a:t>Suedfeld</a:t>
            </a:r>
            <a:r>
              <a:rPr lang="en-US" sz="2600" b="1" dirty="0">
                <a:solidFill>
                  <a:schemeClr val="tx1"/>
                </a:solidFill>
              </a:rPr>
              <a:t>, Lindsy Grunert and Bradford H. Morrison   The University of British Columbia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97" y="4823071"/>
            <a:ext cx="1123607" cy="15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9068"/>
          </a:xfrm>
        </p:spPr>
        <p:txBody>
          <a:bodyPr>
            <a:normAutofit/>
          </a:bodyPr>
          <a:lstStyle/>
          <a:p>
            <a:r>
              <a:rPr lang="en-US" sz="3200" b="1" dirty="0"/>
              <a:t>Technology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462785"/>
            <a:ext cx="8425542" cy="4210776"/>
          </a:xfrm>
          <a:prstGeom prst="rect">
            <a:avLst/>
          </a:prstGeom>
          <a:noFill/>
        </p:spPr>
        <p:txBody>
          <a:bodyPr wrap="square" numCol="2" rtlCol="0">
            <a:normAutofit fontScale="85000" lnSpcReduction="1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Huawei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Huawei higher in Power motivation than ZTE.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Huawei has shown a pattern of confrontation and attempts to influence when faced with external checks.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Under U.S. pressure, Huawei claimed to</a:t>
            </a:r>
          </a:p>
          <a:p>
            <a:r>
              <a:rPr lang="en-US" b="1" dirty="0"/>
              <a:t>       comply but replaced only a few top executives.</a:t>
            </a:r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ZTE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ZTE significantly higher in Achievement motivation than Huawei.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Could explain willingness to put best interest of company ahead of power struggles when faced with external (U.S.) penalties; shows compliance in exchange for market access.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Replaced almost all top management (including individuals in our database) when U.S. demanded it.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The different strategies pursued by these companies may be associated with different levels of Achievement and Power motivation.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10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199" y="2346226"/>
            <a:ext cx="814053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prstClr val="black"/>
                </a:solidFill>
              </a:rPr>
              <a:t>Again, fairly high IC, for both companies.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prstClr val="black"/>
                </a:solidFill>
              </a:rPr>
              <a:t>The Tech sector scored highest in Power; expect power contests, both </a:t>
            </a:r>
            <a:r>
              <a:rPr lang="en-US" sz="1700" b="1" dirty="0"/>
              <a:t>for Chinese domestic priorities/support</a:t>
            </a:r>
            <a:r>
              <a:rPr lang="en-US" sz="1700" b="1" dirty="0">
                <a:solidFill>
                  <a:prstClr val="black"/>
                </a:solidFill>
              </a:rPr>
              <a:t> and in the global economy.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69013"/>
              </p:ext>
            </p:extLst>
          </p:nvPr>
        </p:nvGraphicFramePr>
        <p:xfrm>
          <a:off x="653143" y="1233706"/>
          <a:ext cx="7944592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0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3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2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8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51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1200">
                          <a:effectLst/>
                        </a:rPr>
                        <a:t>Organization and leaders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1200" dirty="0">
                          <a:effectLst/>
                        </a:rPr>
                        <a:t>Position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>
                          <a:effectLst/>
                        </a:rPr>
                        <a:t>IC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 dirty="0">
                          <a:effectLst/>
                        </a:rPr>
                        <a:t>Achieve-</a:t>
                      </a:r>
                      <a:r>
                        <a:rPr lang="en-CA" sz="1200" dirty="0" err="1">
                          <a:effectLst/>
                        </a:rPr>
                        <a:t>ment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 dirty="0">
                          <a:effectLst/>
                        </a:rPr>
                        <a:t>Affiliation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>
                          <a:effectLst/>
                        </a:rPr>
                        <a:t>Power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1200" dirty="0">
                          <a:effectLst/>
                        </a:rPr>
                        <a:t>Huawei (Ren </a:t>
                      </a:r>
                      <a:r>
                        <a:rPr lang="en-CA" sz="1200" dirty="0" err="1">
                          <a:effectLst/>
                        </a:rPr>
                        <a:t>Zhengfel</a:t>
                      </a:r>
                      <a:r>
                        <a:rPr lang="en-CA" sz="1200" dirty="0">
                          <a:effectLst/>
                        </a:rPr>
                        <a:t>, Xu Zhijun, Liang Hua)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1200" b="1" dirty="0">
                          <a:effectLst/>
                        </a:rPr>
                        <a:t>Founder and top executives</a:t>
                      </a:r>
                      <a:endParaRPr lang="en-US" sz="1200" b="1" dirty="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 b="1">
                          <a:effectLst/>
                        </a:rPr>
                        <a:t>2.22</a:t>
                      </a:r>
                      <a:endParaRPr lang="en-US" sz="1200" b="1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 b="1">
                          <a:effectLst/>
                        </a:rPr>
                        <a:t>5.99</a:t>
                      </a:r>
                      <a:endParaRPr lang="en-US" sz="1200" b="1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 b="1">
                          <a:effectLst/>
                        </a:rPr>
                        <a:t>1.61</a:t>
                      </a:r>
                      <a:endParaRPr lang="en-US" sz="1200" b="1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 b="1" dirty="0">
                          <a:effectLst/>
                        </a:rPr>
                        <a:t>5.29</a:t>
                      </a:r>
                      <a:endParaRPr lang="en-US" sz="1200" b="1" dirty="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1200">
                          <a:effectLst/>
                        </a:rPr>
                        <a:t>ZTE (Hou Weigui, Shi Lirong, Zhao Xianming, Yin Yimin)</a:t>
                      </a:r>
                      <a:endParaRPr lang="en-US" sz="120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1200" b="1" dirty="0">
                          <a:effectLst/>
                        </a:rPr>
                        <a:t>Chairman and top executives</a:t>
                      </a:r>
                      <a:endParaRPr lang="en-US" sz="1200" b="1" dirty="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 b="1" dirty="0">
                          <a:effectLst/>
                        </a:rPr>
                        <a:t>2.12</a:t>
                      </a:r>
                      <a:endParaRPr lang="en-US" sz="1200" b="1" dirty="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 b="1" dirty="0">
                          <a:effectLst/>
                        </a:rPr>
                        <a:t>9.51</a:t>
                      </a:r>
                      <a:endParaRPr lang="en-US" sz="1200" b="1" dirty="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 b="1" dirty="0">
                          <a:effectLst/>
                        </a:rPr>
                        <a:t>1.19</a:t>
                      </a:r>
                      <a:endParaRPr lang="en-US" sz="1200" b="1" dirty="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CA" sz="1200" b="1" dirty="0">
                          <a:effectLst/>
                        </a:rPr>
                        <a:t>4.99</a:t>
                      </a:r>
                      <a:endParaRPr lang="en-US" sz="1200" b="1" dirty="0">
                        <a:effectLst/>
                        <a:latin typeface="Times New Roman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Cyberspace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11</a:t>
            </a:fld>
            <a:endParaRPr lang="en-US"/>
          </a:p>
        </p:txBody>
      </p:sp>
      <p:pic>
        <p:nvPicPr>
          <p:cNvPr id="4100" name="Picture 4" descr="https://archive.shine.cn/newsimage/2016/08/24/201608241443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28" y="1243369"/>
            <a:ext cx="4050343" cy="19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52885" y="3213556"/>
            <a:ext cx="544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(Xinhua)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395" y="3469798"/>
            <a:ext cx="7398327" cy="310199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Highest IC (3.04) of all the sectors. Shows flexible thinking, openness to new information, and tolerance of uncertainty and lack of closure. Major technical progress may result.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The texts approach the Internet from a bureaucratic perspective – regulating the flow of information – rather than focusing on technological development. This may explain why all three motive scores are low.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The high score for IC, and low scores for Achievement and Power motivation, suggest that this sector is the best candidate for mutually beneficial cooperation with the U.S.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700" b="1" dirty="0"/>
              <a:t>Caveat: This is true only if co-operation does not undermine the Chinese government’s ability to manage flow of information within China.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Possible areas of cooperation: combating cyber attacks from third parties, cybercrimes, terrorist organizations, or the protection of minors.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2520"/>
            <a:ext cx="8229600" cy="541364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1368"/>
              </a:spcBef>
              <a:buNone/>
            </a:pPr>
            <a:r>
              <a:rPr lang="en-US" b="1" dirty="0"/>
              <a:t>Main Question: What key aspects of cognition and motivation/interests drive Chinese global activities and strategy?</a:t>
            </a:r>
            <a:r>
              <a:rPr lang="en-US" dirty="0"/>
              <a:t> 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sz="2800" b="1" dirty="0"/>
              <a:t>Chinese leadership displays:</a:t>
            </a:r>
          </a:p>
          <a:p>
            <a:pPr lvl="1">
              <a:spcBef>
                <a:spcPts val="1368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High levels of Achievement, i.e., competition-oriented motivation, across multiple globally engaged sectors</a:t>
            </a:r>
          </a:p>
          <a:p>
            <a:pPr lvl="1">
              <a:spcBef>
                <a:spcPts val="1368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Relatively high cognitive complexity, indicating flexibility and ability to consider new, changing, or undesirable information. Clearest in the cyberspace domain.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sz="2800" b="1" dirty="0"/>
              <a:t>These findings imply that there may be room for cooperation with the U.S., but </a:t>
            </a:r>
            <a:r>
              <a:rPr lang="en-US" sz="2800" b="1" dirty="0" smtClean="0"/>
              <a:t>it </a:t>
            </a:r>
            <a:r>
              <a:rPr lang="en-US" sz="2800" b="1" dirty="0" smtClean="0"/>
              <a:t>is</a:t>
            </a:r>
            <a:r>
              <a:rPr lang="en-US" sz="2800" b="1" dirty="0" smtClean="0"/>
              <a:t> likely to </a:t>
            </a:r>
            <a:r>
              <a:rPr lang="en-US" sz="2800" b="1" dirty="0"/>
              <a:t>be limited and conditional.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504"/>
            <a:ext cx="8229600" cy="1143000"/>
          </a:xfrm>
        </p:spPr>
        <p:txBody>
          <a:bodyPr/>
          <a:lstStyle/>
          <a:p>
            <a:r>
              <a:rPr lang="en-US" sz="3200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504"/>
            <a:ext cx="8229600" cy="4840659"/>
          </a:xfrm>
        </p:spPr>
        <p:txBody>
          <a:bodyPr/>
          <a:lstStyle/>
          <a:p>
            <a:r>
              <a:rPr lang="en-US" b="1" dirty="0"/>
              <a:t>Method </a:t>
            </a:r>
          </a:p>
          <a:p>
            <a:r>
              <a:rPr lang="en-US" b="1" dirty="0"/>
              <a:t>Sectors and leaders</a:t>
            </a:r>
          </a:p>
          <a:p>
            <a:r>
              <a:rPr lang="en-US" b="1" dirty="0"/>
              <a:t>Results</a:t>
            </a:r>
          </a:p>
          <a:p>
            <a:r>
              <a:rPr lang="en-US" b="1" dirty="0"/>
              <a:t>Implications and discussion by sector</a:t>
            </a:r>
          </a:p>
          <a:p>
            <a:r>
              <a:rPr lang="en-US" b="1" dirty="0"/>
              <a:t>Questions?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3E9A5-A0D3-3F4C-B226-D82E907D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6"/>
            <a:ext cx="8229600" cy="78832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Methods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BF746D-5B89-A547-A9B4-4829CEDB0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4846"/>
            <a:ext cx="8229600" cy="52013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Both content analysis variables are scored by trained experts: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u="sng" dirty="0"/>
              <a:t>Integrative Complexity (IC)</a:t>
            </a:r>
            <a:r>
              <a:rPr lang="en-US" b="1" dirty="0"/>
              <a:t>: A measure of cognitive complexity. High scores indicate flexible thinking, responsive decision-making, and multiple perspectives. Scale of 1 to 7 (low to high).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u="sng" dirty="0"/>
              <a:t>Motive Imagery (MI)</a:t>
            </a:r>
            <a:r>
              <a:rPr lang="en-US" b="1" dirty="0"/>
              <a:t>: Achievement (unique accomplishments, excellence), Power (influence, control, concern with prestige), Affiliation (friendship, nurturance). Scored as number of references per 1,000 words of text.</a:t>
            </a:r>
          </a:p>
          <a:p>
            <a:pPr marL="0" indent="0">
              <a:spcBef>
                <a:spcPts val="300"/>
              </a:spcBef>
              <a:buNone/>
            </a:pPr>
            <a:endParaRPr lang="en-US" b="1" dirty="0"/>
          </a:p>
          <a:p>
            <a:pPr marL="0" indent="0">
              <a:spcBef>
                <a:spcPts val="300"/>
              </a:spcBef>
              <a:buNone/>
            </a:pPr>
            <a:r>
              <a:rPr lang="en-US" b="1" dirty="0"/>
              <a:t>Analyses were applied to texts in the following sectors of the Chinese economy: (1) General Economy, (2) Space, (3) Technology - companies ZTE and Huawei, (4) Cyberspace</a:t>
            </a:r>
          </a:p>
          <a:p>
            <a:pPr marL="0" indent="0">
              <a:spcBef>
                <a:spcPts val="300"/>
              </a:spcBef>
              <a:buNone/>
            </a:pPr>
            <a:endParaRPr lang="en-US" b="1" dirty="0"/>
          </a:p>
          <a:p>
            <a:pPr marL="0" indent="0">
              <a:spcBef>
                <a:spcPts val="300"/>
              </a:spcBef>
              <a:buNone/>
            </a:pPr>
            <a:r>
              <a:rPr lang="en-US" b="1" dirty="0"/>
              <a:t>Source Materials: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Publicly available verbal materials from high-level leaders of each sector.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Texts available in English, and texts available in Chinese that we arranged to have translated.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Texts were included only if the topic was relevant both to the specific sector and to interactions with the U.S., organizations with U.S. membership, or the world/humanity as a whole.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Texts issued or published between January, 2014 and December, 2018.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4F53DB-526F-C540-B415-FA4FF47F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483362D-C0D8-C246-AC49-A384334B3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18139"/>
              </p:ext>
            </p:extLst>
          </p:nvPr>
        </p:nvGraphicFramePr>
        <p:xfrm>
          <a:off x="774057" y="1510151"/>
          <a:ext cx="7595886" cy="4145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769">
                  <a:extLst>
                    <a:ext uri="{9D8B030D-6E8A-4147-A177-3AD203B41FA5}">
                      <a16:colId xmlns:a16="http://schemas.microsoft.com/office/drawing/2014/main" xmlns="" val="4279964313"/>
                    </a:ext>
                  </a:extLst>
                </a:gridCol>
                <a:gridCol w="4527448">
                  <a:extLst>
                    <a:ext uri="{9D8B030D-6E8A-4147-A177-3AD203B41FA5}">
                      <a16:colId xmlns:a16="http://schemas.microsoft.com/office/drawing/2014/main" xmlns="" val="1737334302"/>
                    </a:ext>
                  </a:extLst>
                </a:gridCol>
                <a:gridCol w="1772669">
                  <a:extLst>
                    <a:ext uri="{9D8B030D-6E8A-4147-A177-3AD203B41FA5}">
                      <a16:colId xmlns:a16="http://schemas.microsoft.com/office/drawing/2014/main" xmlns="" val="1064793284"/>
                    </a:ext>
                  </a:extLst>
                </a:gridCol>
              </a:tblGrid>
              <a:tr h="229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>
                          <a:effectLst/>
                          <a:latin typeface="+mn-lt"/>
                        </a:rPr>
                        <a:t>Sector</a:t>
                      </a:r>
                      <a:endParaRPr lang="en-CA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Position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1" u="none" strike="noStrike" dirty="0">
                          <a:effectLst/>
                          <a:latin typeface="+mn-lt"/>
                        </a:rPr>
                        <a:t>Leader's Name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5843486"/>
                  </a:ext>
                </a:extLst>
              </a:tr>
              <a:tr h="229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sz="1400" b="1" u="none" strike="noStrike">
                          <a:effectLst/>
                          <a:latin typeface="+mn-lt"/>
                        </a:rPr>
                        <a:t>Economy (General)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President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Xi Jinping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7801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Premier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Li Keqiang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798554"/>
                  </a:ext>
                </a:extLst>
              </a:tr>
              <a:tr h="229500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CA" sz="1400" b="1" u="none" strike="noStrike">
                          <a:effectLst/>
                          <a:latin typeface="+mn-lt"/>
                        </a:rPr>
                        <a:t>Space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Secretary General of CNSA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Li Guoping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5031222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Director of China's National Space Administration (CNSA)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Xu Dazhe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2253385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Director of China's National Space Administration (CNSA)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Zhang Kejian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787537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Deputy Director of CNSA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Wu Yanhua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088712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State Council Information Office, PRC 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 – published by office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74078"/>
                  </a:ext>
                </a:extLst>
              </a:tr>
              <a:tr h="22950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CA" sz="1400" b="1" u="none" strike="noStrike">
                          <a:effectLst/>
                          <a:latin typeface="+mn-lt"/>
                        </a:rPr>
                        <a:t>Technology - Huawei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Huawei Founder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Ren Zhengfei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4790347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Huawei Chairman of Board of Directors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Liang (Howard) Hua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2941159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Huawei Deputy Chairman, Rotating CEO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Xu Zhijun (Eric Xu)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568800"/>
                  </a:ext>
                </a:extLst>
              </a:tr>
              <a:tr h="229500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CA" sz="1400" b="1" u="none" strike="noStrike">
                          <a:effectLst/>
                          <a:latin typeface="+mn-lt"/>
                        </a:rPr>
                        <a:t>Technology - ZTE</a:t>
                      </a:r>
                      <a:endParaRPr lang="en-CA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ZTE Founder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Hou Weigui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3615597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ZTE Chairman and President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Zhao Xianming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556922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ZTE President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Shi Lirong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550526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ZTE Chairman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Yin Yimin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1364063"/>
                  </a:ext>
                </a:extLst>
              </a:tr>
              <a:tr h="22950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CA" sz="1400" b="1" u="none" strike="noStrike" dirty="0">
                          <a:effectLst/>
                          <a:latin typeface="+mn-lt"/>
                        </a:rPr>
                        <a:t>Cyberspace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Director of Cyberspace Administration of China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Lu Wei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3394719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Director of Cyberspace Administration of China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Xu Lin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7635521"/>
                  </a:ext>
                </a:extLst>
              </a:tr>
              <a:tr h="22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  <a:latin typeface="+mn-lt"/>
                        </a:rPr>
                        <a:t>Director of Cyberspace Administration of China</a:t>
                      </a:r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Zhuang </a:t>
                      </a:r>
                      <a:r>
                        <a:rPr lang="en-CA" sz="1400" u="none" strike="noStrike" dirty="0" err="1">
                          <a:effectLst/>
                          <a:latin typeface="+mn-lt"/>
                        </a:rPr>
                        <a:t>Rongwen</a:t>
                      </a:r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5619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81002" y="296883"/>
            <a:ext cx="438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Who are these leaders?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205"/>
            <a:ext cx="8229600" cy="605472"/>
          </a:xfrm>
        </p:spPr>
        <p:txBody>
          <a:bodyPr>
            <a:normAutofit/>
          </a:bodyPr>
          <a:lstStyle/>
          <a:p>
            <a:r>
              <a:rPr lang="en-US" sz="3200" b="1" dirty="0"/>
              <a:t>Results (Mean scores)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483953"/>
              </p:ext>
            </p:extLst>
          </p:nvPr>
        </p:nvGraphicFramePr>
        <p:xfrm>
          <a:off x="457200" y="1111816"/>
          <a:ext cx="8229600" cy="501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03479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Paras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Integrative</a:t>
                      </a:r>
                    </a:p>
                    <a:p>
                      <a:r>
                        <a:rPr lang="en-US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Achievement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Economy</a:t>
                      </a:r>
                      <a:endParaRPr lang="en-US" sz="1800" dirty="0">
                        <a:solidFill>
                          <a:srgbClr val="595959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3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Space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3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Technology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2.17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3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Cyberspace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endParaRPr lang="en-US" sz="1800" b="1" dirty="0">
                        <a:solidFill>
                          <a:srgbClr val="595959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9A7BC-3BCC-774D-BF7A-1CE5E3C0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Implications/Discussion by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A789DB-62EE-7847-8429-959938C73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General Economy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Cyberspace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556EEE-8773-2A43-A603-546C785F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914"/>
          </a:xfrm>
        </p:spPr>
        <p:txBody>
          <a:bodyPr>
            <a:normAutofit/>
          </a:bodyPr>
          <a:lstStyle/>
          <a:p>
            <a:r>
              <a:rPr lang="en-US" sz="3200" b="1" dirty="0"/>
              <a:t>General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hinese President Xi Jinping, left, shakes hands with Premier Li Ke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28" y="1058552"/>
            <a:ext cx="3392939" cy="190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136" y="3349373"/>
            <a:ext cx="8478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Speeches of Xi Jinping and Li Keqiang, dealing only with the general economy.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As expected, fairly high IC, high Achievement, and low Affiliation, but relatively low Power motivation compared to leaders of other nations.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Hypothesis: When these texts were created, political leaders were primarily concentrating on non-trade issues (e.g., domestic politics).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 response to serious domestic opposition, we would expect a rise in Power, a drop in IC, and a strong governmental reaction. Our previous study found such change associated with Uyghur unrest; it could happen with continued unrest in Hong Kong or elsewhere.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7823" y="3133929"/>
            <a:ext cx="700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(AP Photo)</a:t>
            </a:r>
          </a:p>
        </p:txBody>
      </p:sp>
    </p:spTree>
    <p:extLst>
      <p:ext uri="{BB962C8B-B14F-4D97-AF65-F5344CB8AC3E}">
        <p14:creationId xmlns:p14="http://schemas.microsoft.com/office/powerpoint/2010/main" val="18055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6D63-6108-A041-B033-8F503A17618A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hina Space S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78" y="1175162"/>
            <a:ext cx="4914844" cy="27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3511" y="3886993"/>
            <a:ext cx="585911" cy="21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(CMSEO)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4310743"/>
            <a:ext cx="7900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Again, fairly high IC.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Motivation: high Achievement and Power, low Affiliation.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Suggests little to no interest in building friendships through space research or use, although cooperation for Chinese gain is not ruled out.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Current efforts by China </a:t>
            </a:r>
            <a:r>
              <a:rPr lang="en-US" b="1"/>
              <a:t>are for </a:t>
            </a:r>
            <a:r>
              <a:rPr lang="en-US" b="1" dirty="0"/>
              <a:t>independent progress in space. These efforts are consistent with high Achievement and Power scores, focused on excellence and projecting national power and prestige. They are also consistent with low Affiliation – going it alone.</a:t>
            </a:r>
          </a:p>
        </p:txBody>
      </p:sp>
    </p:spTree>
    <p:extLst>
      <p:ext uri="{BB962C8B-B14F-4D97-AF65-F5344CB8AC3E}">
        <p14:creationId xmlns:p14="http://schemas.microsoft.com/office/powerpoint/2010/main" val="1775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7833</TotalTime>
  <Words>1091</Words>
  <Application>Microsoft Macintosh PowerPoint</Application>
  <PresentationFormat>On-screen Show (4:3)</PresentationFormat>
  <Paragraphs>191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Arial</vt:lpstr>
      <vt:lpstr>Office Theme</vt:lpstr>
      <vt:lpstr>Future of Global Competition and Conflict (GCC)</vt:lpstr>
      <vt:lpstr>PowerPoint Presentation</vt:lpstr>
      <vt:lpstr>Overview</vt:lpstr>
      <vt:lpstr>Methods</vt:lpstr>
      <vt:lpstr>PowerPoint Presentation</vt:lpstr>
      <vt:lpstr>Results (Mean scores)</vt:lpstr>
      <vt:lpstr>Implications/Discussion by Sector</vt:lpstr>
      <vt:lpstr>General Economy</vt:lpstr>
      <vt:lpstr>Space</vt:lpstr>
      <vt:lpstr>Technology</vt:lpstr>
      <vt:lpstr>Cyberspace</vt:lpstr>
    </vt:vector>
  </TitlesOfParts>
  <Company>UBC - Department of Psychology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 of a Feather:</dc:title>
  <dc:creator>Peter Suedfeld</dc:creator>
  <cp:lastModifiedBy>Lindsy Grunert</cp:lastModifiedBy>
  <cp:revision>187</cp:revision>
  <dcterms:created xsi:type="dcterms:W3CDTF">2015-08-23T23:13:49Z</dcterms:created>
  <dcterms:modified xsi:type="dcterms:W3CDTF">2019-10-25T05:59:18Z</dcterms:modified>
</cp:coreProperties>
</file>