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3.JPG" ContentType="image/jpeg"/>
  <Override PartName="/ppt/media/image4.JPG" ContentType="image/jpeg"/>
  <Override PartName="/ppt/media/image5.JPG" ContentType="image/jpeg"/>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9"/>
  </p:notesMasterIdLst>
  <p:handoutMasterIdLst>
    <p:handoutMasterId r:id="rId10"/>
  </p:handoutMasterIdLst>
  <p:sldIdLst>
    <p:sldId id="479" r:id="rId2"/>
    <p:sldId id="477" r:id="rId3"/>
    <p:sldId id="480" r:id="rId4"/>
    <p:sldId id="478" r:id="rId5"/>
    <p:sldId id="482" r:id="rId6"/>
    <p:sldId id="483" r:id="rId7"/>
    <p:sldId id="481" r:id="rId8"/>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thena Simulation Analysis" id="{2E953654-9B40-4E74-BC12-FA16CDA4DE9F}">
          <p14:sldIdLst>
            <p14:sldId id="479"/>
            <p14:sldId id="477"/>
            <p14:sldId id="480"/>
            <p14:sldId id="478"/>
            <p14:sldId id="482"/>
            <p14:sldId id="483"/>
            <p14:sldId id="481"/>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1474" autoAdjust="0"/>
  </p:normalViewPr>
  <p:slideViewPr>
    <p:cSldViewPr>
      <p:cViewPr varScale="1">
        <p:scale>
          <a:sx n="78" d="100"/>
          <a:sy n="78" d="100"/>
        </p:scale>
        <p:origin x="534" y="66"/>
      </p:cViewPr>
      <p:guideLst>
        <p:guide orient="horz" pos="2880"/>
        <p:guide pos="216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214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539" y="1"/>
            <a:ext cx="4028440" cy="352143"/>
          </a:xfrm>
          <a:prstGeom prst="rect">
            <a:avLst/>
          </a:prstGeom>
        </p:spPr>
        <p:txBody>
          <a:bodyPr vert="horz" lIns="91440" tIns="45720" rIns="91440" bIns="45720" rtlCol="0"/>
          <a:lstStyle>
            <a:lvl1pPr algn="r">
              <a:defRPr sz="1200"/>
            </a:lvl1pPr>
          </a:lstStyle>
          <a:p>
            <a:fld id="{5FD703AB-D0FC-48C9-B74B-C2868324A368}" type="datetimeFigureOut">
              <a:rPr lang="en-US" smtClean="0"/>
              <a:t>10/25/2019</a:t>
            </a:fld>
            <a:endParaRPr lang="en-US" dirty="0"/>
          </a:p>
        </p:txBody>
      </p:sp>
      <p:sp>
        <p:nvSpPr>
          <p:cNvPr id="4" name="Footer Placeholder 3"/>
          <p:cNvSpPr>
            <a:spLocks noGrp="1"/>
          </p:cNvSpPr>
          <p:nvPr>
            <p:ph type="ftr" sz="quarter" idx="2"/>
          </p:nvPr>
        </p:nvSpPr>
        <p:spPr>
          <a:xfrm>
            <a:off x="0" y="6658258"/>
            <a:ext cx="4028440" cy="35214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539" y="6658258"/>
            <a:ext cx="4028440" cy="352142"/>
          </a:xfrm>
          <a:prstGeom prst="rect">
            <a:avLst/>
          </a:prstGeom>
        </p:spPr>
        <p:txBody>
          <a:bodyPr vert="horz" lIns="91440" tIns="45720" rIns="91440" bIns="45720" rtlCol="0" anchor="b"/>
          <a:lstStyle>
            <a:lvl1pPr algn="r">
              <a:defRPr sz="1200"/>
            </a:lvl1pPr>
          </a:lstStyle>
          <a:p>
            <a:fld id="{FF2D2628-0287-4C1B-AB06-F463D96F3310}" type="slidenum">
              <a:rPr lang="en-US" smtClean="0"/>
              <a:t>‹#›</a:t>
            </a:fld>
            <a:endParaRPr lang="en-US" dirty="0"/>
          </a:p>
        </p:txBody>
      </p:sp>
    </p:spTree>
    <p:extLst>
      <p:ext uri="{BB962C8B-B14F-4D97-AF65-F5344CB8AC3E}">
        <p14:creationId xmlns:p14="http://schemas.microsoft.com/office/powerpoint/2010/main" val="3585517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918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endParaRPr lang="en-US" sz="1200" b="0" i="0" u="none" strike="noStrike" kern="1200" baseline="0" dirty="0" smtClean="0">
              <a:solidFill>
                <a:schemeClr val="tx1"/>
              </a:solidFill>
              <a:latin typeface="+mn-lt"/>
              <a:ea typeface="+mn-ea"/>
              <a:cs typeface="+mn-cs"/>
            </a:endParaRPr>
          </a:p>
        </p:txBody>
      </p:sp>
    </p:spTree>
    <p:extLst>
      <p:ext uri="{BB962C8B-B14F-4D97-AF65-F5344CB8AC3E}">
        <p14:creationId xmlns:p14="http://schemas.microsoft.com/office/powerpoint/2010/main" val="438561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endParaRPr lang="en-US" dirty="0" smtClean="0"/>
          </a:p>
        </p:txBody>
      </p:sp>
    </p:spTree>
    <p:extLst>
      <p:ext uri="{BB962C8B-B14F-4D97-AF65-F5344CB8AC3E}">
        <p14:creationId xmlns:p14="http://schemas.microsoft.com/office/powerpoint/2010/main" val="1442385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endParaRPr lang="en-US" dirty="0"/>
          </a:p>
        </p:txBody>
      </p:sp>
    </p:spTree>
    <p:extLst>
      <p:ext uri="{BB962C8B-B14F-4D97-AF65-F5344CB8AC3E}">
        <p14:creationId xmlns:p14="http://schemas.microsoft.com/office/powerpoint/2010/main" val="3660333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endParaRPr lang="en-US" dirty="0"/>
          </a:p>
        </p:txBody>
      </p:sp>
    </p:spTree>
    <p:extLst>
      <p:ext uri="{BB962C8B-B14F-4D97-AF65-F5344CB8AC3E}">
        <p14:creationId xmlns:p14="http://schemas.microsoft.com/office/powerpoint/2010/main" val="3833100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endParaRPr lang="en-US" dirty="0"/>
          </a:p>
        </p:txBody>
      </p:sp>
    </p:spTree>
    <p:extLst>
      <p:ext uri="{BB962C8B-B14F-4D97-AF65-F5344CB8AC3E}">
        <p14:creationId xmlns:p14="http://schemas.microsoft.com/office/powerpoint/2010/main" val="310213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endParaRPr lang="en-US" sz="1200" b="0" i="0" u="none" strike="noStrike" kern="1200" baseline="0" dirty="0" smtClean="0">
              <a:solidFill>
                <a:schemeClr val="tx1"/>
              </a:solidFill>
              <a:latin typeface="+mn-lt"/>
              <a:ea typeface="+mn-ea"/>
              <a:cs typeface="+mn-cs"/>
            </a:endParaRPr>
          </a:p>
        </p:txBody>
      </p:sp>
    </p:spTree>
    <p:extLst>
      <p:ext uri="{BB962C8B-B14F-4D97-AF65-F5344CB8AC3E}">
        <p14:creationId xmlns:p14="http://schemas.microsoft.com/office/powerpoint/2010/main" val="3573165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endParaRPr lang="en-US" dirty="0"/>
          </a:p>
        </p:txBody>
      </p:sp>
    </p:spTree>
    <p:extLst>
      <p:ext uri="{BB962C8B-B14F-4D97-AF65-F5344CB8AC3E}">
        <p14:creationId xmlns:p14="http://schemas.microsoft.com/office/powerpoint/2010/main" val="4285752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31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68204" y="6537326"/>
            <a:ext cx="420278" cy="323151"/>
          </a:xfrm>
          <a:prstGeom prst="rect">
            <a:avLst/>
          </a:prstGeom>
          <a:noFill/>
          <a:ln w="9525">
            <a:noFill/>
            <a:miter lim="800000"/>
            <a:headEnd/>
            <a:tailEnd/>
          </a:ln>
          <a:effectLst/>
        </p:spPr>
        <p:txBody>
          <a:bodyPr wrap="none" lIns="91425" tIns="45713" rIns="91425" bIns="45713">
            <a:spAutoFit/>
          </a:bodyPr>
          <a:lstStyle/>
          <a:p>
            <a:pPr algn="ctr" fontAlgn="base">
              <a:spcBef>
                <a:spcPct val="0"/>
              </a:spcBef>
              <a:spcAft>
                <a:spcPct val="0"/>
              </a:spcAft>
              <a:defRPr/>
            </a:pPr>
            <a:fld id="{183D97CD-FC04-4E8D-B172-074F321B81FE}" type="slidenum">
              <a:rPr lang="en-US" sz="1500" b="1">
                <a:solidFill>
                  <a:srgbClr val="000000"/>
                </a:solidFill>
              </a:rPr>
              <a:pPr algn="ctr" fontAlgn="base">
                <a:spcBef>
                  <a:spcPct val="0"/>
                </a:spcBef>
                <a:spcAft>
                  <a:spcPct val="0"/>
                </a:spcAft>
                <a:defRPr/>
              </a:pPr>
              <a:t>‹#›</a:t>
            </a:fld>
            <a:endParaRPr lang="en-US" sz="1500" b="1" dirty="0">
              <a:solidFill>
                <a:srgbClr val="000000"/>
              </a:solidFill>
            </a:endParaRPr>
          </a:p>
        </p:txBody>
      </p:sp>
      <p:sp>
        <p:nvSpPr>
          <p:cNvPr id="1027" name="Rectangle 3"/>
          <p:cNvSpPr>
            <a:spLocks noGrp="1" noChangeArrowheads="1"/>
          </p:cNvSpPr>
          <p:nvPr>
            <p:ph type="title"/>
          </p:nvPr>
        </p:nvSpPr>
        <p:spPr bwMode="auto">
          <a:xfrm>
            <a:off x="2901951" y="0"/>
            <a:ext cx="6925733" cy="820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914400" y="1563688"/>
            <a:ext cx="10363200" cy="4837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9" name="Group 6"/>
          <p:cNvGrpSpPr>
            <a:grpSpLocks/>
          </p:cNvGrpSpPr>
          <p:nvPr/>
        </p:nvGrpSpPr>
        <p:grpSpPr bwMode="auto">
          <a:xfrm>
            <a:off x="1236610" y="944562"/>
            <a:ext cx="10019823" cy="198437"/>
            <a:chOff x="633" y="576"/>
            <a:chExt cx="4839" cy="189"/>
          </a:xfrm>
        </p:grpSpPr>
        <p:grpSp>
          <p:nvGrpSpPr>
            <p:cNvPr id="1038" name="Group 7"/>
            <p:cNvGrpSpPr>
              <a:grpSpLocks/>
            </p:cNvGrpSpPr>
            <p:nvPr userDrawn="1"/>
          </p:nvGrpSpPr>
          <p:grpSpPr bwMode="auto">
            <a:xfrm>
              <a:off x="5358" y="576"/>
              <a:ext cx="114" cy="189"/>
              <a:chOff x="5358" y="576"/>
              <a:chExt cx="114" cy="189"/>
            </a:xfrm>
          </p:grpSpPr>
          <p:sp>
            <p:nvSpPr>
              <p:cNvPr id="43016" name="Rectangle 8"/>
              <p:cNvSpPr>
                <a:spLocks noChangeArrowheads="1"/>
              </p:cNvSpPr>
              <p:nvPr userDrawn="1"/>
            </p:nvSpPr>
            <p:spPr bwMode="auto">
              <a:xfrm>
                <a:off x="5445" y="576"/>
                <a:ext cx="27"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sp>
            <p:nvSpPr>
              <p:cNvPr id="43017" name="Rectangle 9"/>
              <p:cNvSpPr>
                <a:spLocks noChangeArrowheads="1"/>
              </p:cNvSpPr>
              <p:nvPr userDrawn="1"/>
            </p:nvSpPr>
            <p:spPr bwMode="auto">
              <a:xfrm>
                <a:off x="5358" y="576"/>
                <a:ext cx="55"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grpSp>
        <p:grpSp>
          <p:nvGrpSpPr>
            <p:cNvPr id="1039" name="Group 10"/>
            <p:cNvGrpSpPr>
              <a:grpSpLocks/>
            </p:cNvGrpSpPr>
            <p:nvPr userDrawn="1"/>
          </p:nvGrpSpPr>
          <p:grpSpPr bwMode="auto">
            <a:xfrm>
              <a:off x="5074" y="576"/>
              <a:ext cx="242" cy="189"/>
              <a:chOff x="5074" y="576"/>
              <a:chExt cx="242" cy="189"/>
            </a:xfrm>
          </p:grpSpPr>
          <p:sp>
            <p:nvSpPr>
              <p:cNvPr id="43019" name="Rectangle 11"/>
              <p:cNvSpPr>
                <a:spLocks noChangeArrowheads="1"/>
              </p:cNvSpPr>
              <p:nvPr userDrawn="1"/>
            </p:nvSpPr>
            <p:spPr bwMode="auto">
              <a:xfrm>
                <a:off x="5230" y="576"/>
                <a:ext cx="86"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sp>
            <p:nvSpPr>
              <p:cNvPr id="43020" name="Rectangle 12"/>
              <p:cNvSpPr>
                <a:spLocks noChangeArrowheads="1"/>
              </p:cNvSpPr>
              <p:nvPr userDrawn="1"/>
            </p:nvSpPr>
            <p:spPr bwMode="auto">
              <a:xfrm>
                <a:off x="5074" y="576"/>
                <a:ext cx="115"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grpSp>
        <p:grpSp>
          <p:nvGrpSpPr>
            <p:cNvPr id="1040" name="Group 13"/>
            <p:cNvGrpSpPr>
              <a:grpSpLocks/>
            </p:cNvGrpSpPr>
            <p:nvPr userDrawn="1"/>
          </p:nvGrpSpPr>
          <p:grpSpPr bwMode="auto">
            <a:xfrm>
              <a:off x="4681" y="576"/>
              <a:ext cx="354" cy="189"/>
              <a:chOff x="4681" y="576"/>
              <a:chExt cx="354" cy="189"/>
            </a:xfrm>
          </p:grpSpPr>
          <p:sp>
            <p:nvSpPr>
              <p:cNvPr id="43022" name="Rectangle 14"/>
              <p:cNvSpPr>
                <a:spLocks noChangeArrowheads="1"/>
              </p:cNvSpPr>
              <p:nvPr userDrawn="1"/>
            </p:nvSpPr>
            <p:spPr bwMode="auto">
              <a:xfrm>
                <a:off x="4893" y="576"/>
                <a:ext cx="142"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sp>
            <p:nvSpPr>
              <p:cNvPr id="43023" name="Rectangle 15"/>
              <p:cNvSpPr>
                <a:spLocks noChangeArrowheads="1"/>
              </p:cNvSpPr>
              <p:nvPr userDrawn="1"/>
            </p:nvSpPr>
            <p:spPr bwMode="auto">
              <a:xfrm>
                <a:off x="4681" y="576"/>
                <a:ext cx="172"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grpSp>
        <p:grpSp>
          <p:nvGrpSpPr>
            <p:cNvPr id="1041" name="Group 16"/>
            <p:cNvGrpSpPr>
              <a:grpSpLocks/>
            </p:cNvGrpSpPr>
            <p:nvPr userDrawn="1"/>
          </p:nvGrpSpPr>
          <p:grpSpPr bwMode="auto">
            <a:xfrm>
              <a:off x="3549" y="576"/>
              <a:ext cx="1091" cy="189"/>
              <a:chOff x="3549" y="576"/>
              <a:chExt cx="1091" cy="189"/>
            </a:xfrm>
          </p:grpSpPr>
          <p:sp>
            <p:nvSpPr>
              <p:cNvPr id="43025" name="Rectangle 17"/>
              <p:cNvSpPr>
                <a:spLocks noChangeArrowheads="1"/>
              </p:cNvSpPr>
              <p:nvPr userDrawn="1"/>
            </p:nvSpPr>
            <p:spPr bwMode="auto">
              <a:xfrm>
                <a:off x="3893" y="576"/>
                <a:ext cx="229"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sp>
            <p:nvSpPr>
              <p:cNvPr id="43026" name="Rectangle 18"/>
              <p:cNvSpPr>
                <a:spLocks noChangeArrowheads="1"/>
              </p:cNvSpPr>
              <p:nvPr userDrawn="1"/>
            </p:nvSpPr>
            <p:spPr bwMode="auto">
              <a:xfrm>
                <a:off x="4440" y="576"/>
                <a:ext cx="200"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sp>
            <p:nvSpPr>
              <p:cNvPr id="43027" name="Rectangle 19"/>
              <p:cNvSpPr>
                <a:spLocks noChangeArrowheads="1"/>
              </p:cNvSpPr>
              <p:nvPr userDrawn="1"/>
            </p:nvSpPr>
            <p:spPr bwMode="auto">
              <a:xfrm>
                <a:off x="4173" y="576"/>
                <a:ext cx="229"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sp>
            <p:nvSpPr>
              <p:cNvPr id="43028" name="Rectangle 20"/>
              <p:cNvSpPr>
                <a:spLocks noChangeArrowheads="1"/>
              </p:cNvSpPr>
              <p:nvPr userDrawn="1"/>
            </p:nvSpPr>
            <p:spPr bwMode="auto">
              <a:xfrm>
                <a:off x="3549" y="576"/>
                <a:ext cx="288"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grpSp>
        <p:grpSp>
          <p:nvGrpSpPr>
            <p:cNvPr id="1042" name="Group 21"/>
            <p:cNvGrpSpPr>
              <a:grpSpLocks/>
            </p:cNvGrpSpPr>
            <p:nvPr userDrawn="1"/>
          </p:nvGrpSpPr>
          <p:grpSpPr bwMode="auto">
            <a:xfrm>
              <a:off x="633" y="576"/>
              <a:ext cx="2880" cy="189"/>
              <a:chOff x="633" y="576"/>
              <a:chExt cx="2880" cy="189"/>
            </a:xfrm>
          </p:grpSpPr>
          <p:sp>
            <p:nvSpPr>
              <p:cNvPr id="43030" name="Rectangle 22"/>
              <p:cNvSpPr>
                <a:spLocks noChangeArrowheads="1"/>
              </p:cNvSpPr>
              <p:nvPr userDrawn="1"/>
            </p:nvSpPr>
            <p:spPr bwMode="auto">
              <a:xfrm>
                <a:off x="3196" y="576"/>
                <a:ext cx="317"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sp>
            <p:nvSpPr>
              <p:cNvPr id="43031" name="Rectangle 23"/>
              <p:cNvSpPr>
                <a:spLocks noChangeArrowheads="1"/>
              </p:cNvSpPr>
              <p:nvPr userDrawn="1"/>
            </p:nvSpPr>
            <p:spPr bwMode="auto">
              <a:xfrm>
                <a:off x="633" y="576"/>
                <a:ext cx="2525" cy="189"/>
              </a:xfrm>
              <a:prstGeom prst="rect">
                <a:avLst/>
              </a:prstGeom>
              <a:gradFill rotWithShape="0">
                <a:gsLst>
                  <a:gs pos="0">
                    <a:srgbClr val="9234DB">
                      <a:gamma/>
                      <a:shade val="49804"/>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sz="1800" dirty="0">
                  <a:solidFill>
                    <a:srgbClr val="000000"/>
                  </a:solidFill>
                </a:endParaRPr>
              </a:p>
            </p:txBody>
          </p:sp>
        </p:grpSp>
      </p:grpSp>
      <p:sp>
        <p:nvSpPr>
          <p:cNvPr id="43037" name="Text Box 29"/>
          <p:cNvSpPr txBox="1">
            <a:spLocks noChangeArrowheads="1"/>
          </p:cNvSpPr>
          <p:nvPr/>
        </p:nvSpPr>
        <p:spPr bwMode="auto">
          <a:xfrm>
            <a:off x="0" y="0"/>
            <a:ext cx="2540000" cy="304800"/>
          </a:xfrm>
          <a:prstGeom prst="rect">
            <a:avLst/>
          </a:prstGeom>
          <a:solidFill>
            <a:schemeClr val="bg1"/>
          </a:solidFill>
          <a:ln w="9525">
            <a:noFill/>
            <a:miter lim="800000"/>
            <a:headEnd/>
            <a:tailEnd/>
          </a:ln>
          <a:effectLst/>
        </p:spPr>
        <p:txBody>
          <a:bodyPr>
            <a:spAutoFit/>
          </a:bodyPr>
          <a:lstStyle/>
          <a:p>
            <a:pPr fontAlgn="base">
              <a:spcBef>
                <a:spcPct val="0"/>
              </a:spcBef>
              <a:spcAft>
                <a:spcPct val="0"/>
              </a:spcAft>
              <a:defRPr/>
            </a:pPr>
            <a:r>
              <a:rPr lang="en-US" sz="1400" b="1" dirty="0">
                <a:solidFill>
                  <a:srgbClr val="33CC33"/>
                </a:solidFill>
              </a:rPr>
              <a:t>UNCLASSIFIED</a:t>
            </a:r>
          </a:p>
        </p:txBody>
      </p:sp>
      <p:sp>
        <p:nvSpPr>
          <p:cNvPr id="43038" name="Text Box 30"/>
          <p:cNvSpPr txBox="1">
            <a:spLocks noChangeArrowheads="1"/>
          </p:cNvSpPr>
          <p:nvPr/>
        </p:nvSpPr>
        <p:spPr bwMode="auto">
          <a:xfrm>
            <a:off x="9347200" y="6553200"/>
            <a:ext cx="2844800" cy="304800"/>
          </a:xfrm>
          <a:prstGeom prst="rect">
            <a:avLst/>
          </a:prstGeom>
          <a:solidFill>
            <a:schemeClr val="bg1"/>
          </a:solidFill>
          <a:ln w="9525">
            <a:noFill/>
            <a:miter lim="800000"/>
            <a:headEnd/>
            <a:tailEnd/>
          </a:ln>
          <a:effectLst/>
        </p:spPr>
        <p:txBody>
          <a:bodyPr>
            <a:spAutoFit/>
          </a:bodyPr>
          <a:lstStyle/>
          <a:p>
            <a:pPr algn="r" fontAlgn="base">
              <a:spcBef>
                <a:spcPct val="0"/>
              </a:spcBef>
              <a:spcAft>
                <a:spcPct val="0"/>
              </a:spcAft>
              <a:defRPr/>
            </a:pPr>
            <a:r>
              <a:rPr lang="en-US" sz="1400" b="1" dirty="0">
                <a:solidFill>
                  <a:srgbClr val="33CC33"/>
                </a:solidFill>
              </a:rPr>
              <a:t>UNCLASSIFIED</a:t>
            </a:r>
          </a:p>
        </p:txBody>
      </p:sp>
      <p:sp>
        <p:nvSpPr>
          <p:cNvPr id="1061" name="Text Box 37"/>
          <p:cNvSpPr txBox="1">
            <a:spLocks noChangeArrowheads="1"/>
          </p:cNvSpPr>
          <p:nvPr userDrawn="1"/>
        </p:nvSpPr>
        <p:spPr bwMode="auto">
          <a:xfrm>
            <a:off x="0" y="249238"/>
            <a:ext cx="184731" cy="646331"/>
          </a:xfrm>
          <a:prstGeom prst="rect">
            <a:avLst/>
          </a:prstGeom>
          <a:noFill/>
          <a:ln w="19050">
            <a:noFill/>
            <a:miter lim="800000"/>
            <a:headEnd/>
            <a:tailEnd/>
          </a:ln>
          <a:effectLst/>
        </p:spPr>
        <p:txBody>
          <a:bodyPr wrap="none">
            <a:spAutoFit/>
          </a:bodyPr>
          <a:lstStyle/>
          <a:p>
            <a:pPr fontAlgn="base">
              <a:spcBef>
                <a:spcPct val="0"/>
              </a:spcBef>
              <a:spcAft>
                <a:spcPct val="0"/>
              </a:spcAft>
              <a:defRPr/>
            </a:pPr>
            <a:endParaRPr lang="en-US" sz="1800" b="1" dirty="0">
              <a:solidFill>
                <a:srgbClr val="FF3300"/>
              </a:solidFill>
            </a:endParaRPr>
          </a:p>
          <a:p>
            <a:pPr fontAlgn="base">
              <a:spcBef>
                <a:spcPct val="0"/>
              </a:spcBef>
              <a:spcAft>
                <a:spcPct val="0"/>
              </a:spcAft>
              <a:defRPr/>
            </a:pPr>
            <a:endParaRPr lang="en-US" sz="1800" dirty="0">
              <a:solidFill>
                <a:srgbClr val="000000"/>
              </a:solidFill>
            </a:endParaRPr>
          </a:p>
        </p:txBody>
      </p:sp>
      <p:sp>
        <p:nvSpPr>
          <p:cNvPr id="28" name="bk object 30"/>
          <p:cNvSpPr/>
          <p:nvPr userDrawn="1"/>
        </p:nvSpPr>
        <p:spPr>
          <a:xfrm>
            <a:off x="184289" y="457200"/>
            <a:ext cx="1052321" cy="1142237"/>
          </a:xfrm>
          <a:prstGeom prst="rect">
            <a:avLst/>
          </a:prstGeom>
          <a:blipFill>
            <a:blip r:embed="rId3" cstate="print"/>
            <a:stretch>
              <a:fillRect/>
            </a:stretch>
          </a:blipFill>
        </p:spPr>
        <p:txBody>
          <a:bodyPr wrap="square" lIns="0" tIns="0" rIns="0" bIns="0" rtlCol="0"/>
          <a:lstStyle/>
          <a:p>
            <a:endParaRPr dirty="0"/>
          </a:p>
        </p:txBody>
      </p:sp>
      <p:sp>
        <p:nvSpPr>
          <p:cNvPr id="29" name="bk object 31"/>
          <p:cNvSpPr/>
          <p:nvPr userDrawn="1"/>
        </p:nvSpPr>
        <p:spPr>
          <a:xfrm>
            <a:off x="1203199" y="449993"/>
            <a:ext cx="1006601" cy="1002029"/>
          </a:xfrm>
          <a:prstGeom prst="rect">
            <a:avLst/>
          </a:prstGeom>
          <a:blipFill>
            <a:blip r:embed="rId4"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995970661"/>
      </p:ext>
    </p:extLst>
  </p:cSld>
  <p:clrMap bg1="lt1" tx1="dk1" bg2="lt2" tx2="dk2" accent1="accent1" accent2="accent2" accent3="accent3" accent4="accent4" accent5="accent5" accent6="accent6" hlink="hlink" folHlink="folHlink"/>
  <p:sldLayoutIdLst>
    <p:sldLayoutId id="2147483667" r:id="rId1"/>
  </p:sldLayoutIdLst>
  <p:txStyles>
    <p:titleStyle>
      <a:lvl1pPr algn="r" rtl="0" eaLnBrk="0" fontAlgn="base" hangingPunct="0">
        <a:lnSpc>
          <a:spcPct val="90000"/>
        </a:lnSpc>
        <a:spcBef>
          <a:spcPct val="30000"/>
        </a:spcBef>
        <a:spcAft>
          <a:spcPct val="0"/>
        </a:spcAft>
        <a:defRPr sz="2800" i="1">
          <a:solidFill>
            <a:schemeClr val="tx2"/>
          </a:solidFill>
          <a:latin typeface="+mj-lt"/>
          <a:ea typeface="+mj-ea"/>
          <a:cs typeface="+mj-cs"/>
        </a:defRPr>
      </a:lvl1pPr>
      <a:lvl2pPr algn="r" rtl="0" eaLnBrk="0" fontAlgn="base" hangingPunct="0">
        <a:lnSpc>
          <a:spcPct val="90000"/>
        </a:lnSpc>
        <a:spcBef>
          <a:spcPct val="30000"/>
        </a:spcBef>
        <a:spcAft>
          <a:spcPct val="0"/>
        </a:spcAft>
        <a:defRPr sz="2800" i="1">
          <a:solidFill>
            <a:schemeClr val="tx2"/>
          </a:solidFill>
          <a:latin typeface="Times New Roman" pitchFamily="-112" charset="0"/>
          <a:ea typeface="ＭＳ Ｐゴシック" pitchFamily="-112" charset="-128"/>
          <a:cs typeface="ＭＳ Ｐゴシック" pitchFamily="-112" charset="-128"/>
        </a:defRPr>
      </a:lvl2pPr>
      <a:lvl3pPr algn="r" rtl="0" eaLnBrk="0" fontAlgn="base" hangingPunct="0">
        <a:lnSpc>
          <a:spcPct val="90000"/>
        </a:lnSpc>
        <a:spcBef>
          <a:spcPct val="30000"/>
        </a:spcBef>
        <a:spcAft>
          <a:spcPct val="0"/>
        </a:spcAft>
        <a:defRPr sz="2800" i="1">
          <a:solidFill>
            <a:schemeClr val="tx2"/>
          </a:solidFill>
          <a:latin typeface="Times New Roman" pitchFamily="-112" charset="0"/>
          <a:ea typeface="ＭＳ Ｐゴシック" pitchFamily="-112" charset="-128"/>
          <a:cs typeface="ＭＳ Ｐゴシック" pitchFamily="-112" charset="-128"/>
        </a:defRPr>
      </a:lvl3pPr>
      <a:lvl4pPr algn="r" rtl="0" eaLnBrk="0" fontAlgn="base" hangingPunct="0">
        <a:lnSpc>
          <a:spcPct val="90000"/>
        </a:lnSpc>
        <a:spcBef>
          <a:spcPct val="30000"/>
        </a:spcBef>
        <a:spcAft>
          <a:spcPct val="0"/>
        </a:spcAft>
        <a:defRPr sz="2800" i="1">
          <a:solidFill>
            <a:schemeClr val="tx2"/>
          </a:solidFill>
          <a:latin typeface="Times New Roman" pitchFamily="-112" charset="0"/>
          <a:ea typeface="ＭＳ Ｐゴシック" pitchFamily="-112" charset="-128"/>
          <a:cs typeface="ＭＳ Ｐゴシック" pitchFamily="-112" charset="-128"/>
        </a:defRPr>
      </a:lvl4pPr>
      <a:lvl5pPr algn="r" rtl="0" eaLnBrk="0" fontAlgn="base" hangingPunct="0">
        <a:lnSpc>
          <a:spcPct val="90000"/>
        </a:lnSpc>
        <a:spcBef>
          <a:spcPct val="30000"/>
        </a:spcBef>
        <a:spcAft>
          <a:spcPct val="0"/>
        </a:spcAft>
        <a:defRPr sz="2800" i="1">
          <a:solidFill>
            <a:schemeClr val="tx2"/>
          </a:solidFill>
          <a:latin typeface="Times New Roman" pitchFamily="-112" charset="0"/>
          <a:ea typeface="ＭＳ Ｐゴシック" pitchFamily="-112" charset="-128"/>
          <a:cs typeface="ＭＳ Ｐゴシック" pitchFamily="-112" charset="-128"/>
        </a:defRPr>
      </a:lvl5pPr>
      <a:lvl6pPr marL="457200" algn="r" rtl="0" fontAlgn="base">
        <a:lnSpc>
          <a:spcPct val="90000"/>
        </a:lnSpc>
        <a:spcBef>
          <a:spcPct val="30000"/>
        </a:spcBef>
        <a:spcAft>
          <a:spcPct val="0"/>
        </a:spcAft>
        <a:defRPr sz="2800" i="1">
          <a:solidFill>
            <a:schemeClr val="tx2"/>
          </a:solidFill>
          <a:latin typeface="Times New Roman" pitchFamily="-112" charset="0"/>
          <a:ea typeface="ＭＳ Ｐゴシック" pitchFamily="-112" charset="-128"/>
          <a:cs typeface="ＭＳ Ｐゴシック" pitchFamily="-112" charset="-128"/>
        </a:defRPr>
      </a:lvl6pPr>
      <a:lvl7pPr marL="914400" algn="r" rtl="0" fontAlgn="base">
        <a:lnSpc>
          <a:spcPct val="90000"/>
        </a:lnSpc>
        <a:spcBef>
          <a:spcPct val="30000"/>
        </a:spcBef>
        <a:spcAft>
          <a:spcPct val="0"/>
        </a:spcAft>
        <a:defRPr sz="2800" i="1">
          <a:solidFill>
            <a:schemeClr val="tx2"/>
          </a:solidFill>
          <a:latin typeface="Times New Roman" pitchFamily="-112" charset="0"/>
          <a:ea typeface="ＭＳ Ｐゴシック" pitchFamily="-112" charset="-128"/>
          <a:cs typeface="ＭＳ Ｐゴシック" pitchFamily="-112" charset="-128"/>
        </a:defRPr>
      </a:lvl7pPr>
      <a:lvl8pPr marL="1371600" algn="r" rtl="0" fontAlgn="base">
        <a:lnSpc>
          <a:spcPct val="90000"/>
        </a:lnSpc>
        <a:spcBef>
          <a:spcPct val="30000"/>
        </a:spcBef>
        <a:spcAft>
          <a:spcPct val="0"/>
        </a:spcAft>
        <a:defRPr sz="2800" i="1">
          <a:solidFill>
            <a:schemeClr val="tx2"/>
          </a:solidFill>
          <a:latin typeface="Times New Roman" pitchFamily="-112" charset="0"/>
          <a:ea typeface="ＭＳ Ｐゴシック" pitchFamily="-112" charset="-128"/>
          <a:cs typeface="ＭＳ Ｐゴシック" pitchFamily="-112" charset="-128"/>
        </a:defRPr>
      </a:lvl8pPr>
      <a:lvl9pPr marL="1828800" algn="r" rtl="0" fontAlgn="base">
        <a:lnSpc>
          <a:spcPct val="90000"/>
        </a:lnSpc>
        <a:spcBef>
          <a:spcPct val="30000"/>
        </a:spcBef>
        <a:spcAft>
          <a:spcPct val="0"/>
        </a:spcAft>
        <a:defRPr sz="2800" i="1">
          <a:solidFill>
            <a:schemeClr val="tx2"/>
          </a:solidFill>
          <a:latin typeface="Times New Roman" pitchFamily="-112" charset="0"/>
          <a:ea typeface="ＭＳ Ｐゴシック" pitchFamily="-112" charset="-128"/>
          <a:cs typeface="ＭＳ Ｐゴシック" pitchFamily="-112" charset="-128"/>
        </a:defRPr>
      </a:lvl9pPr>
    </p:titleStyle>
    <p:bodyStyle>
      <a:lvl1pPr marL="222250" indent="-222250" algn="l" rtl="0" eaLnBrk="0" fontAlgn="base" hangingPunct="0">
        <a:lnSpc>
          <a:spcPct val="90000"/>
        </a:lnSpc>
        <a:spcBef>
          <a:spcPct val="60000"/>
        </a:spcBef>
        <a:spcAft>
          <a:spcPct val="0"/>
        </a:spcAft>
        <a:buChar char="•"/>
        <a:defRPr sz="2000">
          <a:solidFill>
            <a:schemeClr val="tx1"/>
          </a:solidFill>
          <a:latin typeface="+mn-lt"/>
          <a:ea typeface="+mn-ea"/>
          <a:cs typeface="+mn-cs"/>
        </a:defRPr>
      </a:lvl1pPr>
      <a:lvl2pPr marL="515938" indent="-231775" algn="l" rtl="0" eaLnBrk="0" fontAlgn="base" hangingPunct="0">
        <a:lnSpc>
          <a:spcPct val="90000"/>
        </a:lnSpc>
        <a:spcBef>
          <a:spcPct val="30000"/>
        </a:spcBef>
        <a:spcAft>
          <a:spcPct val="0"/>
        </a:spcAft>
        <a:buChar char="–"/>
        <a:defRPr>
          <a:solidFill>
            <a:schemeClr val="tx1"/>
          </a:solidFill>
          <a:latin typeface="+mn-lt"/>
          <a:ea typeface="+mn-ea"/>
          <a:cs typeface="ＭＳ Ｐゴシック"/>
        </a:defRPr>
      </a:lvl2pPr>
      <a:lvl3pPr marL="792163" indent="-228600" algn="l" defTabSz="741363" rtl="0" eaLnBrk="0" fontAlgn="base" hangingPunct="0">
        <a:lnSpc>
          <a:spcPct val="90000"/>
        </a:lnSpc>
        <a:spcBef>
          <a:spcPct val="15000"/>
        </a:spcBef>
        <a:spcAft>
          <a:spcPct val="0"/>
        </a:spcAft>
        <a:buChar char="•"/>
        <a:defRPr>
          <a:solidFill>
            <a:schemeClr val="tx1"/>
          </a:solidFill>
          <a:latin typeface="+mn-lt"/>
          <a:ea typeface="+mn-ea"/>
          <a:cs typeface="ＭＳ Ｐゴシック"/>
        </a:defRPr>
      </a:lvl3pPr>
      <a:lvl4pPr marL="1081088" indent="-228600" algn="l" rtl="0" eaLnBrk="0" fontAlgn="base" hangingPunct="0">
        <a:lnSpc>
          <a:spcPct val="90000"/>
        </a:lnSpc>
        <a:spcBef>
          <a:spcPct val="10000"/>
        </a:spcBef>
        <a:spcAft>
          <a:spcPct val="0"/>
        </a:spcAft>
        <a:buChar char="–"/>
        <a:defRPr>
          <a:solidFill>
            <a:schemeClr val="tx1"/>
          </a:solidFill>
          <a:latin typeface="+mn-lt"/>
          <a:ea typeface="+mn-ea"/>
          <a:cs typeface="ＭＳ Ｐゴシック"/>
        </a:defRPr>
      </a:lvl4pPr>
      <a:lvl5pPr marL="1374775" indent="-228600" algn="l" rtl="0" eaLnBrk="0" fontAlgn="base" hangingPunct="0">
        <a:lnSpc>
          <a:spcPct val="90000"/>
        </a:lnSpc>
        <a:spcBef>
          <a:spcPct val="10000"/>
        </a:spcBef>
        <a:spcAft>
          <a:spcPct val="0"/>
        </a:spcAft>
        <a:buChar char="»"/>
        <a:defRPr>
          <a:solidFill>
            <a:schemeClr val="tx1"/>
          </a:solidFill>
          <a:latin typeface="+mn-lt"/>
          <a:ea typeface="+mn-ea"/>
          <a:cs typeface="ＭＳ Ｐゴシック"/>
        </a:defRPr>
      </a:lvl5pPr>
      <a:lvl6pPr marL="1831975" indent="-228600" algn="l" rtl="0" fontAlgn="base">
        <a:lnSpc>
          <a:spcPct val="90000"/>
        </a:lnSpc>
        <a:spcBef>
          <a:spcPct val="30000"/>
        </a:spcBef>
        <a:spcAft>
          <a:spcPct val="0"/>
        </a:spcAft>
        <a:buChar char="»"/>
        <a:defRPr sz="2000">
          <a:solidFill>
            <a:schemeClr val="tx1"/>
          </a:solidFill>
          <a:latin typeface="+mn-lt"/>
          <a:ea typeface="+mn-ea"/>
        </a:defRPr>
      </a:lvl6pPr>
      <a:lvl7pPr marL="2289175" indent="-228600" algn="l" rtl="0" fontAlgn="base">
        <a:lnSpc>
          <a:spcPct val="90000"/>
        </a:lnSpc>
        <a:spcBef>
          <a:spcPct val="30000"/>
        </a:spcBef>
        <a:spcAft>
          <a:spcPct val="0"/>
        </a:spcAft>
        <a:buChar char="»"/>
        <a:defRPr sz="2000">
          <a:solidFill>
            <a:schemeClr val="tx1"/>
          </a:solidFill>
          <a:latin typeface="+mn-lt"/>
          <a:ea typeface="+mn-ea"/>
        </a:defRPr>
      </a:lvl7pPr>
      <a:lvl8pPr marL="2746375" indent="-228600" algn="l" rtl="0" fontAlgn="base">
        <a:lnSpc>
          <a:spcPct val="90000"/>
        </a:lnSpc>
        <a:spcBef>
          <a:spcPct val="30000"/>
        </a:spcBef>
        <a:spcAft>
          <a:spcPct val="0"/>
        </a:spcAft>
        <a:buChar char="»"/>
        <a:defRPr sz="2000">
          <a:solidFill>
            <a:schemeClr val="tx1"/>
          </a:solidFill>
          <a:latin typeface="+mn-lt"/>
          <a:ea typeface="+mn-ea"/>
        </a:defRPr>
      </a:lvl8pPr>
      <a:lvl9pPr marL="3203575" indent="-228600" algn="l" rtl="0" fontAlgn="base">
        <a:lnSpc>
          <a:spcPct val="90000"/>
        </a:lnSpc>
        <a:spcBef>
          <a:spcPct val="3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067" y="0"/>
            <a:ext cx="6925733" cy="820738"/>
          </a:xfrm>
        </p:spPr>
        <p:txBody>
          <a:bodyPr/>
          <a:lstStyle/>
          <a:p>
            <a:r>
              <a:rPr lang="en-US" dirty="0" smtClean="0"/>
              <a:t>TRADOC G-2</a:t>
            </a:r>
            <a:endParaRPr lang="en-US" dirty="0"/>
          </a:p>
        </p:txBody>
      </p:sp>
      <p:sp>
        <p:nvSpPr>
          <p:cNvPr id="3" name="Content Placeholder 2"/>
          <p:cNvSpPr>
            <a:spLocks noGrp="1"/>
          </p:cNvSpPr>
          <p:nvPr>
            <p:ph idx="1"/>
          </p:nvPr>
        </p:nvSpPr>
        <p:spPr>
          <a:xfrm>
            <a:off x="533400" y="1524000"/>
            <a:ext cx="11201400" cy="5029200"/>
          </a:xfrm>
        </p:spPr>
        <p:txBody>
          <a:bodyPr/>
          <a:lstStyle/>
          <a:p>
            <a:pPr marL="234950" indent="-234950">
              <a:lnSpc>
                <a:spcPct val="100000"/>
              </a:lnSpc>
              <a:spcBef>
                <a:spcPts val="0"/>
              </a:spcBef>
            </a:pPr>
            <a:r>
              <a:rPr lang="en-US" sz="1800" b="1" dirty="0" smtClean="0"/>
              <a:t>Support Concept: </a:t>
            </a:r>
            <a:r>
              <a:rPr lang="en-US" sz="1800" dirty="0" smtClean="0"/>
              <a:t>The TRADOC </a:t>
            </a:r>
            <a:r>
              <a:rPr lang="en-US" sz="1800" dirty="0"/>
              <a:t>G-2 employed the Athena Simulation to computationally model three potential Chinese futures </a:t>
            </a:r>
            <a:r>
              <a:rPr lang="en-US" sz="1800" dirty="0" smtClean="0"/>
              <a:t>over ten years in </a:t>
            </a:r>
            <a:r>
              <a:rPr lang="en-US" sz="1800" dirty="0"/>
              <a:t>order to </a:t>
            </a:r>
            <a:r>
              <a:rPr lang="en-US" sz="1800" dirty="0" smtClean="0"/>
              <a:t>evaluate </a:t>
            </a:r>
            <a:r>
              <a:rPr lang="en-US" sz="1800" dirty="0"/>
              <a:t>the political and social outcomes of each by assessing </a:t>
            </a:r>
            <a:r>
              <a:rPr lang="en-US" sz="1800" dirty="0" smtClean="0"/>
              <a:t>key actor control</a:t>
            </a:r>
            <a:r>
              <a:rPr lang="en-US" sz="1800" dirty="0"/>
              <a:t>, </a:t>
            </a:r>
            <a:r>
              <a:rPr lang="en-US" sz="1800" dirty="0" smtClean="0"/>
              <a:t>popular support</a:t>
            </a:r>
            <a:r>
              <a:rPr lang="en-US" sz="1800" dirty="0"/>
              <a:t>, </a:t>
            </a:r>
            <a:r>
              <a:rPr lang="en-US" sz="1800" dirty="0" smtClean="0"/>
              <a:t>population mood</a:t>
            </a:r>
            <a:r>
              <a:rPr lang="en-US" sz="1800" dirty="0"/>
              <a:t>, and </a:t>
            </a:r>
            <a:r>
              <a:rPr lang="en-US" sz="1800" dirty="0" smtClean="0"/>
              <a:t>the </a:t>
            </a:r>
            <a:r>
              <a:rPr lang="en-US" sz="1800" dirty="0"/>
              <a:t>Chinese </a:t>
            </a:r>
            <a:r>
              <a:rPr lang="en-US" sz="1800" dirty="0" smtClean="0"/>
              <a:t>population’s satisfaction </a:t>
            </a:r>
            <a:r>
              <a:rPr lang="en-US" sz="1800" dirty="0"/>
              <a:t>with </a:t>
            </a:r>
            <a:r>
              <a:rPr lang="en-US" sz="1800" dirty="0" smtClean="0"/>
              <a:t>the governance by the Chinese Communist Party (</a:t>
            </a:r>
            <a:r>
              <a:rPr lang="en-US" sz="1800" dirty="0" err="1" smtClean="0"/>
              <a:t>CCP</a:t>
            </a:r>
            <a:r>
              <a:rPr lang="en-US" sz="1800" dirty="0" smtClean="0"/>
              <a:t>).</a:t>
            </a:r>
          </a:p>
          <a:p>
            <a:pPr marL="234950" indent="-234950">
              <a:lnSpc>
                <a:spcPct val="100000"/>
              </a:lnSpc>
              <a:spcBef>
                <a:spcPts val="2400"/>
              </a:spcBef>
            </a:pPr>
            <a:r>
              <a:rPr lang="en-US" sz="1800" b="1" dirty="0" smtClean="0"/>
              <a:t>Athena Results:</a:t>
            </a:r>
            <a:r>
              <a:rPr lang="en-US" sz="1800" dirty="0" smtClean="0"/>
              <a:t> </a:t>
            </a:r>
            <a:r>
              <a:rPr lang="en-US" sz="1800" dirty="0" smtClean="0"/>
              <a:t>A </a:t>
            </a:r>
            <a:r>
              <a:rPr lang="en-US" sz="1800" dirty="0" smtClean="0"/>
              <a:t>total of </a:t>
            </a:r>
            <a:r>
              <a:rPr lang="en-US" sz="1800" u="sng" dirty="0" smtClean="0"/>
              <a:t>four conclusions </a:t>
            </a:r>
            <a:r>
              <a:rPr lang="en-US" sz="1800" dirty="0"/>
              <a:t>were derived </a:t>
            </a:r>
            <a:r>
              <a:rPr lang="en-US" sz="1800" dirty="0" smtClean="0"/>
              <a:t>from the </a:t>
            </a:r>
            <a:r>
              <a:rPr lang="en-US" sz="1800" u="sng" dirty="0" smtClean="0"/>
              <a:t>seven insights </a:t>
            </a:r>
            <a:r>
              <a:rPr lang="en-US" sz="1800" dirty="0" smtClean="0"/>
              <a:t>identified as a result of modeling and analysis using the Athena Simulation. </a:t>
            </a:r>
          </a:p>
          <a:p>
            <a:pPr marL="234950" indent="-234950">
              <a:lnSpc>
                <a:spcPct val="100000"/>
              </a:lnSpc>
              <a:spcBef>
                <a:spcPts val="2400"/>
              </a:spcBef>
            </a:pPr>
            <a:r>
              <a:rPr lang="en-US" sz="1800" b="1" dirty="0" smtClean="0"/>
              <a:t>Conclusions:</a:t>
            </a:r>
            <a:r>
              <a:rPr lang="en-US" sz="1800" dirty="0" smtClean="0"/>
              <a:t> </a:t>
            </a:r>
          </a:p>
          <a:p>
            <a:pPr marL="692150" lvl="0" indent="-234950">
              <a:buFont typeface="+mj-lt"/>
              <a:buAutoNum type="arabicPeriod"/>
            </a:pPr>
            <a:r>
              <a:rPr lang="en-US" sz="1800" dirty="0"/>
              <a:t>The possibility of regime change in China is virtually nonexistent</a:t>
            </a:r>
            <a:r>
              <a:rPr lang="en-US" sz="1800" dirty="0" smtClean="0"/>
              <a:t>. </a:t>
            </a:r>
            <a:endParaRPr lang="en-US" sz="1800" dirty="0"/>
          </a:p>
          <a:p>
            <a:pPr marL="692150" lvl="0" indent="-234950">
              <a:buFont typeface="+mj-lt"/>
              <a:buAutoNum type="arabicPeriod"/>
            </a:pPr>
            <a:r>
              <a:rPr lang="en-US" sz="1800" dirty="0"/>
              <a:t>China will likely remain stable overall despite any localized disturbances and grievances</a:t>
            </a:r>
            <a:r>
              <a:rPr lang="en-US" sz="1800" dirty="0" smtClean="0"/>
              <a:t>.</a:t>
            </a:r>
            <a:r>
              <a:rPr lang="en-US" sz="1800" dirty="0"/>
              <a:t> </a:t>
            </a:r>
          </a:p>
          <a:p>
            <a:pPr marL="692150" lvl="0" indent="-234950">
              <a:buFont typeface="+mj-lt"/>
              <a:buAutoNum type="arabicPeriod"/>
            </a:pPr>
            <a:r>
              <a:rPr lang="en-US" sz="1800" dirty="0"/>
              <a:t>Chinese elites are generally satisfied with the status quo of Chinese Communist Party governance. </a:t>
            </a:r>
            <a:endParaRPr lang="en-US" sz="1800" dirty="0" smtClean="0"/>
          </a:p>
          <a:p>
            <a:pPr marL="692150" indent="-234950">
              <a:buFont typeface="+mj-lt"/>
              <a:buAutoNum type="arabicPeriod"/>
            </a:pPr>
            <a:r>
              <a:rPr lang="en-US" sz="1800" dirty="0" smtClean="0"/>
              <a:t>The Hong Kong disturbances are ephemeral and their impact on the rest of China is minimal. </a:t>
            </a:r>
          </a:p>
        </p:txBody>
      </p:sp>
    </p:spTree>
    <p:extLst>
      <p:ext uri="{BB962C8B-B14F-4D97-AF65-F5344CB8AC3E}">
        <p14:creationId xmlns:p14="http://schemas.microsoft.com/office/powerpoint/2010/main" val="646782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067" y="0"/>
            <a:ext cx="6925733" cy="820738"/>
          </a:xfrm>
        </p:spPr>
        <p:txBody>
          <a:bodyPr/>
          <a:lstStyle/>
          <a:p>
            <a:r>
              <a:rPr lang="en-US" dirty="0" smtClean="0"/>
              <a:t>TRADOC G-2</a:t>
            </a:r>
            <a:endParaRPr lang="en-US" dirty="0"/>
          </a:p>
        </p:txBody>
      </p:sp>
      <p:sp>
        <p:nvSpPr>
          <p:cNvPr id="3" name="Content Placeholder 2"/>
          <p:cNvSpPr>
            <a:spLocks noGrp="1"/>
          </p:cNvSpPr>
          <p:nvPr>
            <p:ph idx="1"/>
          </p:nvPr>
        </p:nvSpPr>
        <p:spPr>
          <a:xfrm>
            <a:off x="533400" y="1231178"/>
            <a:ext cx="11201400" cy="5612967"/>
          </a:xfrm>
        </p:spPr>
        <p:txBody>
          <a:bodyPr/>
          <a:lstStyle/>
          <a:p>
            <a:pPr>
              <a:lnSpc>
                <a:spcPct val="100000"/>
              </a:lnSpc>
              <a:spcBef>
                <a:spcPts val="0"/>
              </a:spcBef>
            </a:pPr>
            <a:endParaRPr lang="en-US" sz="1600" dirty="0" smtClean="0"/>
          </a:p>
          <a:p>
            <a:pPr marL="234950" indent="-234950">
              <a:lnSpc>
                <a:spcPct val="100000"/>
              </a:lnSpc>
              <a:spcBef>
                <a:spcPts val="0"/>
              </a:spcBef>
            </a:pPr>
            <a:r>
              <a:rPr lang="en-US" sz="1800" b="1" dirty="0" smtClean="0"/>
              <a:t>Three scenario use </a:t>
            </a:r>
            <a:r>
              <a:rPr lang="en-US" sz="1800" b="1" dirty="0"/>
              <a:t>c</a:t>
            </a:r>
            <a:r>
              <a:rPr lang="en-US" sz="1800" b="1" dirty="0" smtClean="0"/>
              <a:t>ases provide a basis for comparative analysis</a:t>
            </a:r>
            <a:r>
              <a:rPr lang="en-US" sz="1600" b="1" dirty="0" smtClean="0"/>
              <a:t>:</a:t>
            </a:r>
          </a:p>
          <a:p>
            <a:pPr marL="457200" lvl="1" indent="-222250">
              <a:lnSpc>
                <a:spcPct val="100000"/>
              </a:lnSpc>
              <a:spcBef>
                <a:spcPts val="600"/>
              </a:spcBef>
            </a:pPr>
            <a:r>
              <a:rPr lang="en-US" sz="1600" b="1" dirty="0" smtClean="0"/>
              <a:t>Status </a:t>
            </a:r>
            <a:r>
              <a:rPr lang="en-US" sz="1600" b="1" dirty="0"/>
              <a:t>Quo Continuation:</a:t>
            </a:r>
            <a:r>
              <a:rPr lang="en-US" sz="1600" dirty="0"/>
              <a:t> Use Case #1 assesses the social, political, and economic conditions in China given no </a:t>
            </a:r>
            <a:r>
              <a:rPr lang="en-US" sz="1600" dirty="0" smtClean="0"/>
              <a:t>substantial change in the current economic situation or governing paradigm. The Chinese Communist Party governs using a status quo surveillance state. </a:t>
            </a:r>
          </a:p>
          <a:p>
            <a:pPr marL="457200" lvl="1" indent="-222250">
              <a:lnSpc>
                <a:spcPct val="100000"/>
              </a:lnSpc>
              <a:spcBef>
                <a:spcPts val="1200"/>
              </a:spcBef>
            </a:pPr>
            <a:r>
              <a:rPr lang="en-US" sz="1600" b="1" dirty="0" smtClean="0"/>
              <a:t>State Capitalist Acceleration:</a:t>
            </a:r>
            <a:r>
              <a:rPr lang="en-US" sz="1600" dirty="0" smtClean="0"/>
              <a:t> Use Case #2 assesses conditions in China given an improving situation. To avert a looming economic and political crisis, the </a:t>
            </a:r>
            <a:r>
              <a:rPr lang="en-US" sz="1600" dirty="0" err="1" smtClean="0"/>
              <a:t>CCP</a:t>
            </a:r>
            <a:r>
              <a:rPr lang="en-US" sz="1600" dirty="0" smtClean="0"/>
              <a:t> strengthens enforcement of the rule of law through a largely apolitical and genuinely empowered anti-corruption unit. This move is enhanced by a pervasive implementation of the digital surveillance state strengthened by artificial intelligence.</a:t>
            </a:r>
          </a:p>
          <a:p>
            <a:pPr marL="457200" lvl="1" indent="-222250">
              <a:lnSpc>
                <a:spcPct val="100000"/>
              </a:lnSpc>
              <a:spcBef>
                <a:spcPts val="1200"/>
              </a:spcBef>
            </a:pPr>
            <a:r>
              <a:rPr lang="en-US" sz="1600" b="1" dirty="0" smtClean="0"/>
              <a:t>The Lost Decade:</a:t>
            </a:r>
            <a:r>
              <a:rPr lang="en-US" sz="1600" dirty="0" smtClean="0"/>
              <a:t> Use Case #3 assesses conditions in China given a deteriorating economic situation. Massive inefficiencies and mismanagement in the state-run economy lead to the end of economic growth and stagnation in the Chinese economy. The </a:t>
            </a:r>
            <a:r>
              <a:rPr lang="en-US" sz="1600" dirty="0" err="1" smtClean="0"/>
              <a:t>CCP</a:t>
            </a:r>
            <a:r>
              <a:rPr lang="en-US" sz="1600" dirty="0" smtClean="0"/>
              <a:t> avoids serious, structural, anti-corruption reforms and instead focuses primarily on  strengthening its implementation of the digital surveillance state. </a:t>
            </a:r>
          </a:p>
          <a:p>
            <a:pPr marL="284163" lvl="1" indent="0">
              <a:lnSpc>
                <a:spcPct val="100000"/>
              </a:lnSpc>
              <a:spcBef>
                <a:spcPts val="0"/>
              </a:spcBef>
              <a:buNone/>
            </a:pPr>
            <a:endParaRPr lang="en-US" sz="1600" dirty="0" smtClean="0"/>
          </a:p>
          <a:p>
            <a:pPr marL="234950" indent="-234950">
              <a:lnSpc>
                <a:spcPct val="100000"/>
              </a:lnSpc>
              <a:spcBef>
                <a:spcPts val="0"/>
              </a:spcBef>
            </a:pPr>
            <a:r>
              <a:rPr lang="en-US" sz="1800" b="1" dirty="0" smtClean="0"/>
              <a:t>Athena </a:t>
            </a:r>
            <a:r>
              <a:rPr lang="en-US" sz="1800" b="1" dirty="0"/>
              <a:t>modeling was </a:t>
            </a:r>
            <a:r>
              <a:rPr lang="en-US" sz="1800" b="1" dirty="0" smtClean="0"/>
              <a:t>also used </a:t>
            </a:r>
            <a:r>
              <a:rPr lang="en-US" sz="1800" b="1" dirty="0"/>
              <a:t>to evaluate two </a:t>
            </a:r>
            <a:r>
              <a:rPr lang="en-US" sz="1800" b="1" dirty="0" smtClean="0"/>
              <a:t>scenario excursions</a:t>
            </a:r>
            <a:r>
              <a:rPr lang="en-US" sz="1600" b="1" dirty="0" smtClean="0"/>
              <a:t>:</a:t>
            </a:r>
            <a:endParaRPr lang="en-US" sz="1600" b="1" dirty="0"/>
          </a:p>
          <a:p>
            <a:pPr marL="457200" lvl="1" indent="-222250">
              <a:lnSpc>
                <a:spcPct val="100000"/>
              </a:lnSpc>
              <a:spcBef>
                <a:spcPts val="600"/>
              </a:spcBef>
            </a:pPr>
            <a:r>
              <a:rPr lang="en-US" sz="1600" b="1" dirty="0" smtClean="0"/>
              <a:t>Hong Kong Crisis:</a:t>
            </a:r>
            <a:r>
              <a:rPr lang="en-US" sz="1600" dirty="0" smtClean="0"/>
              <a:t> </a:t>
            </a:r>
            <a:r>
              <a:rPr lang="en-US" sz="1600" dirty="0"/>
              <a:t>Excursion 1 </a:t>
            </a:r>
            <a:r>
              <a:rPr lang="en-US" sz="1600" dirty="0" smtClean="0"/>
              <a:t>provided a vignette </a:t>
            </a:r>
            <a:r>
              <a:rPr lang="en-US" sz="1600" dirty="0"/>
              <a:t>assessing the </a:t>
            </a:r>
            <a:r>
              <a:rPr lang="en-US" sz="1600" dirty="0" smtClean="0"/>
              <a:t>long-term implications of ongoing unrest and increased volatility occurring in Hong </a:t>
            </a:r>
            <a:r>
              <a:rPr lang="en-US" sz="1600" dirty="0"/>
              <a:t>Kong.</a:t>
            </a:r>
          </a:p>
          <a:p>
            <a:pPr marL="457200" lvl="1" indent="-222250">
              <a:lnSpc>
                <a:spcPct val="100000"/>
              </a:lnSpc>
              <a:spcBef>
                <a:spcPts val="1200"/>
              </a:spcBef>
            </a:pPr>
            <a:r>
              <a:rPr lang="en-US" sz="1600" b="1" dirty="0" smtClean="0"/>
              <a:t>Xinjiang Uprising:</a:t>
            </a:r>
            <a:r>
              <a:rPr lang="en-US" sz="1600" dirty="0" smtClean="0"/>
              <a:t> </a:t>
            </a:r>
            <a:r>
              <a:rPr lang="en-US" sz="1600" dirty="0"/>
              <a:t>Excursion 2 </a:t>
            </a:r>
            <a:r>
              <a:rPr lang="en-US" sz="1600" dirty="0" smtClean="0"/>
              <a:t>provided a vignette </a:t>
            </a:r>
            <a:r>
              <a:rPr lang="en-US" sz="1600" dirty="0"/>
              <a:t>examining </a:t>
            </a:r>
            <a:r>
              <a:rPr lang="en-US" sz="1600" dirty="0" smtClean="0"/>
              <a:t>the effects of a </a:t>
            </a:r>
            <a:r>
              <a:rPr lang="en-US" sz="1600" dirty="0"/>
              <a:t>violent extremist </a:t>
            </a:r>
            <a:r>
              <a:rPr lang="en-US" sz="1600" dirty="0" smtClean="0"/>
              <a:t>organization moving into Xinjiang, how </a:t>
            </a:r>
            <a:r>
              <a:rPr lang="en-US" sz="1600" dirty="0"/>
              <a:t>the </a:t>
            </a:r>
            <a:r>
              <a:rPr lang="en-US" sz="1600" dirty="0" err="1" smtClean="0"/>
              <a:t>CCP</a:t>
            </a:r>
            <a:r>
              <a:rPr lang="en-US" sz="1600" dirty="0" smtClean="0"/>
              <a:t> responded, and how these interactions influenced the local Uyghur population.  </a:t>
            </a:r>
            <a:endParaRPr lang="en-US" sz="1600" dirty="0"/>
          </a:p>
          <a:p>
            <a:pPr>
              <a:lnSpc>
                <a:spcPct val="100000"/>
              </a:lnSpc>
              <a:spcBef>
                <a:spcPts val="0"/>
              </a:spcBef>
            </a:pPr>
            <a:endParaRPr lang="en-US" sz="1600" dirty="0" smtClean="0"/>
          </a:p>
          <a:p>
            <a:pPr marL="0" indent="0">
              <a:lnSpc>
                <a:spcPct val="100000"/>
              </a:lnSpc>
              <a:spcBef>
                <a:spcPts val="0"/>
              </a:spcBef>
              <a:buNone/>
            </a:pPr>
            <a:endParaRPr lang="en-US" sz="1600" dirty="0"/>
          </a:p>
        </p:txBody>
      </p:sp>
    </p:spTree>
    <p:extLst>
      <p:ext uri="{BB962C8B-B14F-4D97-AF65-F5344CB8AC3E}">
        <p14:creationId xmlns:p14="http://schemas.microsoft.com/office/powerpoint/2010/main" val="4178086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067" y="0"/>
            <a:ext cx="6925733" cy="820738"/>
          </a:xfrm>
        </p:spPr>
        <p:txBody>
          <a:bodyPr/>
          <a:lstStyle/>
          <a:p>
            <a:r>
              <a:rPr lang="en-US" dirty="0" smtClean="0"/>
              <a:t>TRADOC G-2</a:t>
            </a:r>
            <a:endParaRPr lang="en-US" dirty="0"/>
          </a:p>
        </p:txBody>
      </p:sp>
      <p:sp>
        <p:nvSpPr>
          <p:cNvPr id="3" name="Content Placeholder 2"/>
          <p:cNvSpPr>
            <a:spLocks noGrp="1"/>
          </p:cNvSpPr>
          <p:nvPr>
            <p:ph idx="1"/>
          </p:nvPr>
        </p:nvSpPr>
        <p:spPr>
          <a:xfrm>
            <a:off x="533400" y="1551710"/>
            <a:ext cx="11201400" cy="5306290"/>
          </a:xfrm>
        </p:spPr>
        <p:txBody>
          <a:bodyPr/>
          <a:lstStyle/>
          <a:p>
            <a:pPr marL="0" indent="0">
              <a:buNone/>
            </a:pPr>
            <a:r>
              <a:rPr lang="en-US" sz="1800" b="1" u="sng" dirty="0" smtClean="0"/>
              <a:t>Conclusion #1</a:t>
            </a:r>
            <a:r>
              <a:rPr lang="en-US" sz="1800" b="1" dirty="0" smtClean="0"/>
              <a:t>: </a:t>
            </a:r>
            <a:r>
              <a:rPr lang="en-US" sz="1800" b="1" dirty="0"/>
              <a:t>The possibility of regime change in China is virtually nonexistent. </a:t>
            </a:r>
          </a:p>
          <a:p>
            <a:pPr marL="692150" indent="-231775">
              <a:lnSpc>
                <a:spcPct val="100000"/>
              </a:lnSpc>
              <a:spcBef>
                <a:spcPts val="1200"/>
              </a:spcBef>
            </a:pPr>
            <a:r>
              <a:rPr lang="en-US" sz="1800" b="1" dirty="0" smtClean="0"/>
              <a:t>Insight </a:t>
            </a:r>
            <a:r>
              <a:rPr lang="en-US" sz="1800" b="1" dirty="0"/>
              <a:t>1: Popular Support for CCP Remains </a:t>
            </a:r>
            <a:r>
              <a:rPr lang="en-US" sz="1800" b="1" dirty="0" smtClean="0"/>
              <a:t>Stable</a:t>
            </a:r>
          </a:p>
          <a:p>
            <a:pPr marL="914400" lvl="1" indent="-222250">
              <a:lnSpc>
                <a:spcPct val="100000"/>
              </a:lnSpc>
              <a:spcBef>
                <a:spcPts val="0"/>
              </a:spcBef>
            </a:pPr>
            <a:r>
              <a:rPr lang="en-US" sz="1600" dirty="0" smtClean="0"/>
              <a:t>Regardless </a:t>
            </a:r>
            <a:r>
              <a:rPr lang="en-US" sz="1600" dirty="0"/>
              <a:t>of the economic growth rate </a:t>
            </a:r>
            <a:r>
              <a:rPr lang="en-US" sz="1600" dirty="0" smtClean="0"/>
              <a:t>applied across the three </a:t>
            </a:r>
            <a:r>
              <a:rPr lang="en-US" sz="1600" dirty="0"/>
              <a:t>use cases, nationwide support </a:t>
            </a:r>
            <a:r>
              <a:rPr lang="en-US" sz="1600" dirty="0" smtClean="0"/>
              <a:t>for, </a:t>
            </a:r>
            <a:r>
              <a:rPr lang="en-US" sz="1600" dirty="0"/>
              <a:t>and popular satisfaction </a:t>
            </a:r>
            <a:r>
              <a:rPr lang="en-US" sz="1600" dirty="0" smtClean="0"/>
              <a:t>with, </a:t>
            </a:r>
            <a:r>
              <a:rPr lang="en-US" sz="1600" dirty="0"/>
              <a:t>governance of the </a:t>
            </a:r>
            <a:r>
              <a:rPr lang="en-US" sz="1600" dirty="0" err="1" smtClean="0"/>
              <a:t>CCP</a:t>
            </a:r>
            <a:r>
              <a:rPr lang="en-US" sz="1600" dirty="0" smtClean="0"/>
              <a:t> declined </a:t>
            </a:r>
            <a:r>
              <a:rPr lang="en-US" sz="1600" dirty="0"/>
              <a:t>mildly over a decade. T</a:t>
            </a:r>
            <a:r>
              <a:rPr lang="en-US" sz="1600" dirty="0" smtClean="0"/>
              <a:t>he </a:t>
            </a:r>
            <a:r>
              <a:rPr lang="en-US" sz="1600" dirty="0"/>
              <a:t>Lost Decade use case </a:t>
            </a:r>
            <a:r>
              <a:rPr lang="en-US" sz="1600" dirty="0" smtClean="0"/>
              <a:t>did produce </a:t>
            </a:r>
            <a:r>
              <a:rPr lang="en-US" sz="1600" dirty="0"/>
              <a:t>a greater decline in popular support for the </a:t>
            </a:r>
            <a:r>
              <a:rPr lang="en-US" sz="1600" dirty="0" err="1" smtClean="0"/>
              <a:t>CCP</a:t>
            </a:r>
            <a:r>
              <a:rPr lang="en-US" sz="1600" dirty="0" smtClean="0"/>
              <a:t>, </a:t>
            </a:r>
            <a:r>
              <a:rPr lang="en-US" sz="1600" dirty="0"/>
              <a:t>but not nearly enough to produce any significant change. </a:t>
            </a:r>
            <a:endParaRPr lang="en-US" sz="1600" dirty="0" smtClean="0"/>
          </a:p>
          <a:p>
            <a:pPr marL="692150" indent="-231775">
              <a:lnSpc>
                <a:spcPct val="100000"/>
              </a:lnSpc>
              <a:spcBef>
                <a:spcPts val="1200"/>
              </a:spcBef>
            </a:pPr>
            <a:r>
              <a:rPr lang="en-US" sz="1800" b="1" dirty="0" smtClean="0"/>
              <a:t>Insight 2</a:t>
            </a:r>
            <a:r>
              <a:rPr lang="en-US" sz="1800" b="1" dirty="0"/>
              <a:t>: Popular Mood is Largely </a:t>
            </a:r>
            <a:r>
              <a:rPr lang="en-US" sz="1800" b="1" dirty="0" smtClean="0"/>
              <a:t>Stable</a:t>
            </a:r>
            <a:endParaRPr lang="en-US" sz="1800" b="1" dirty="0"/>
          </a:p>
          <a:p>
            <a:pPr marL="914400" lvl="1" indent="-222250">
              <a:lnSpc>
                <a:spcPct val="100000"/>
              </a:lnSpc>
              <a:spcBef>
                <a:spcPts val="0"/>
              </a:spcBef>
            </a:pPr>
            <a:r>
              <a:rPr lang="en-US" sz="1600" dirty="0" smtClean="0"/>
              <a:t>The mood nationwide </a:t>
            </a:r>
            <a:r>
              <a:rPr lang="en-US" sz="1600" dirty="0"/>
              <a:t>initially increased and then </a:t>
            </a:r>
            <a:r>
              <a:rPr lang="en-US" sz="1600" dirty="0" smtClean="0"/>
              <a:t>began decreasing following a trend that roughly mirrored </a:t>
            </a:r>
            <a:r>
              <a:rPr lang="en-US" sz="1600" dirty="0"/>
              <a:t>the greatest period of economic growth in the Status Quo and Acceleration cases. </a:t>
            </a:r>
            <a:r>
              <a:rPr lang="en-US" sz="1600" dirty="0" smtClean="0"/>
              <a:t>When </a:t>
            </a:r>
            <a:r>
              <a:rPr lang="en-US" sz="1600" dirty="0"/>
              <a:t>mood was increasing, it was buoyed primarily by the population’s improving sense of safety. </a:t>
            </a:r>
            <a:endParaRPr lang="en-US" sz="1800" b="1" dirty="0" smtClean="0"/>
          </a:p>
          <a:p>
            <a:pPr marL="692150" indent="-234950">
              <a:lnSpc>
                <a:spcPct val="100000"/>
              </a:lnSpc>
              <a:spcBef>
                <a:spcPts val="1200"/>
              </a:spcBef>
            </a:pPr>
            <a:r>
              <a:rPr lang="en-US" sz="1800" b="1" dirty="0" smtClean="0"/>
              <a:t>Insight 3: </a:t>
            </a:r>
            <a:r>
              <a:rPr lang="en-US" sz="1800" b="1" dirty="0"/>
              <a:t>The Lost Decade Hits Hard</a:t>
            </a:r>
            <a:endParaRPr lang="en-US" sz="1800" b="1" dirty="0" smtClean="0"/>
          </a:p>
          <a:p>
            <a:pPr marL="985838" lvl="1" indent="-234950">
              <a:lnSpc>
                <a:spcPct val="100000"/>
              </a:lnSpc>
              <a:spcBef>
                <a:spcPts val="0"/>
              </a:spcBef>
            </a:pPr>
            <a:r>
              <a:rPr lang="en-US" sz="1600" dirty="0"/>
              <a:t>The Lost Decade impacts the mood of the Chinese population much more negatively than the Acceleration case’s effects are positive. </a:t>
            </a:r>
            <a:r>
              <a:rPr lang="en-US" sz="1600" dirty="0" smtClean="0"/>
              <a:t>The </a:t>
            </a:r>
            <a:r>
              <a:rPr lang="en-US" sz="1600" dirty="0"/>
              <a:t>economically vital middle </a:t>
            </a:r>
            <a:r>
              <a:rPr lang="en-US" sz="1600" dirty="0" smtClean="0"/>
              <a:t>class is </a:t>
            </a:r>
            <a:r>
              <a:rPr lang="en-US" sz="1600" dirty="0"/>
              <a:t>especially harmed by the conditions of The Lost Decade. Both their mood and satisfaction with governance decline steeply over ten years. </a:t>
            </a:r>
            <a:r>
              <a:rPr lang="en-US" sz="1600" dirty="0" smtClean="0"/>
              <a:t> </a:t>
            </a:r>
          </a:p>
          <a:p>
            <a:pPr marL="692150" indent="-234950">
              <a:lnSpc>
                <a:spcPct val="100000"/>
              </a:lnSpc>
              <a:spcBef>
                <a:spcPts val="1200"/>
              </a:spcBef>
            </a:pPr>
            <a:r>
              <a:rPr lang="en-US" sz="1800" b="1" dirty="0" smtClean="0"/>
              <a:t>Insight 4: The Downtrodden Endure</a:t>
            </a:r>
          </a:p>
          <a:p>
            <a:pPr marL="914400" lvl="1" indent="-222250">
              <a:lnSpc>
                <a:spcPct val="100000"/>
              </a:lnSpc>
              <a:spcBef>
                <a:spcPts val="0"/>
              </a:spcBef>
            </a:pPr>
            <a:r>
              <a:rPr lang="en-US" sz="1600" dirty="0" smtClean="0"/>
              <a:t>The downtrodden </a:t>
            </a:r>
            <a:r>
              <a:rPr lang="en-US" sz="1600" dirty="0"/>
              <a:t>peasant civilian groups in the countryside show durable tolerance for </a:t>
            </a:r>
            <a:r>
              <a:rPr lang="en-US" sz="1600" dirty="0" err="1"/>
              <a:t>CCP</a:t>
            </a:r>
            <a:r>
              <a:rPr lang="en-US" sz="1600" dirty="0"/>
              <a:t> governance. </a:t>
            </a:r>
            <a:r>
              <a:rPr lang="en-US" sz="1600" dirty="0" smtClean="0"/>
              <a:t>Their </a:t>
            </a:r>
            <a:r>
              <a:rPr lang="en-US" sz="1600" dirty="0"/>
              <a:t>mood </a:t>
            </a:r>
            <a:r>
              <a:rPr lang="en-US" sz="1600" dirty="0" smtClean="0"/>
              <a:t>declines slightly </a:t>
            </a:r>
            <a:r>
              <a:rPr lang="en-US" sz="1600" dirty="0"/>
              <a:t>in the Lost Decade case, mostly due to weakening satisfaction with </a:t>
            </a:r>
            <a:r>
              <a:rPr lang="en-US" sz="1600" dirty="0" smtClean="0"/>
              <a:t>governance. In </a:t>
            </a:r>
            <a:r>
              <a:rPr lang="en-US" sz="1600" dirty="0"/>
              <a:t>the Status Quo and State Capitalist Acceleration cases, mood sees a significant net increase, indicating the benefits of economic growth </a:t>
            </a:r>
            <a:r>
              <a:rPr lang="en-US" sz="1600" dirty="0" smtClean="0"/>
              <a:t>even in one </a:t>
            </a:r>
            <a:r>
              <a:rPr lang="en-US" sz="1600" dirty="0"/>
              <a:t>of the most marginal groups.</a:t>
            </a:r>
          </a:p>
          <a:p>
            <a:pPr marL="234950" indent="-234950">
              <a:lnSpc>
                <a:spcPct val="100000"/>
              </a:lnSpc>
              <a:spcBef>
                <a:spcPts val="1200"/>
              </a:spcBef>
            </a:pPr>
            <a:endParaRPr lang="en-US" sz="1600" dirty="0" smtClean="0"/>
          </a:p>
          <a:p>
            <a:pPr marL="234950" indent="-234950">
              <a:lnSpc>
                <a:spcPct val="100000"/>
              </a:lnSpc>
              <a:spcBef>
                <a:spcPts val="1200"/>
              </a:spcBef>
            </a:pPr>
            <a:endParaRPr lang="en-US" sz="1600" dirty="0"/>
          </a:p>
        </p:txBody>
      </p:sp>
    </p:spTree>
    <p:extLst>
      <p:ext uri="{BB962C8B-B14F-4D97-AF65-F5344CB8AC3E}">
        <p14:creationId xmlns:p14="http://schemas.microsoft.com/office/powerpoint/2010/main" val="3322549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067" y="0"/>
            <a:ext cx="6925733" cy="820738"/>
          </a:xfrm>
        </p:spPr>
        <p:txBody>
          <a:bodyPr/>
          <a:lstStyle/>
          <a:p>
            <a:r>
              <a:rPr lang="en-US" dirty="0" smtClean="0"/>
              <a:t>TRADOC G-2</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905000"/>
            <a:ext cx="5676029" cy="36576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3452" y="2886026"/>
            <a:ext cx="5683149" cy="36576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00880" y="1219200"/>
            <a:ext cx="4900320" cy="3042649"/>
          </a:xfrm>
          <a:prstGeom prst="rect">
            <a:avLst/>
          </a:prstGeom>
          <a:ln w="19050">
            <a:solidFill>
              <a:schemeClr val="tx1"/>
            </a:solidFill>
          </a:ln>
        </p:spPr>
      </p:pic>
      <p:sp>
        <p:nvSpPr>
          <p:cNvPr id="9" name="TextBox 8"/>
          <p:cNvSpPr txBox="1"/>
          <p:nvPr/>
        </p:nvSpPr>
        <p:spPr>
          <a:xfrm>
            <a:off x="1371600" y="1567934"/>
            <a:ext cx="2971801" cy="369332"/>
          </a:xfrm>
          <a:prstGeom prst="rect">
            <a:avLst/>
          </a:prstGeom>
          <a:noFill/>
        </p:spPr>
        <p:txBody>
          <a:bodyPr wrap="square" rtlCol="0">
            <a:spAutoFit/>
          </a:bodyPr>
          <a:lstStyle/>
          <a:p>
            <a:r>
              <a:rPr lang="en-US" b="1" dirty="0" smtClean="0"/>
              <a:t>Status Quo Continuation</a:t>
            </a:r>
            <a:endParaRPr lang="en-US" b="1" dirty="0"/>
          </a:p>
        </p:txBody>
      </p:sp>
      <p:sp>
        <p:nvSpPr>
          <p:cNvPr id="10" name="TextBox 9"/>
          <p:cNvSpPr txBox="1"/>
          <p:nvPr/>
        </p:nvSpPr>
        <p:spPr>
          <a:xfrm>
            <a:off x="9734985" y="2564368"/>
            <a:ext cx="2076015" cy="369332"/>
          </a:xfrm>
          <a:prstGeom prst="rect">
            <a:avLst/>
          </a:prstGeom>
          <a:noFill/>
        </p:spPr>
        <p:txBody>
          <a:bodyPr wrap="square" rtlCol="0">
            <a:spAutoFit/>
          </a:bodyPr>
          <a:lstStyle/>
          <a:p>
            <a:r>
              <a:rPr lang="en-US" b="1" dirty="0" smtClean="0"/>
              <a:t>The Lost Decade</a:t>
            </a:r>
            <a:endParaRPr lang="en-US" b="1" dirty="0"/>
          </a:p>
        </p:txBody>
      </p:sp>
    </p:spTree>
    <p:extLst>
      <p:ext uri="{BB962C8B-B14F-4D97-AF65-F5344CB8AC3E}">
        <p14:creationId xmlns:p14="http://schemas.microsoft.com/office/powerpoint/2010/main" val="351568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067" y="0"/>
            <a:ext cx="6925733" cy="820738"/>
          </a:xfrm>
        </p:spPr>
        <p:txBody>
          <a:bodyPr/>
          <a:lstStyle/>
          <a:p>
            <a:r>
              <a:rPr lang="en-US" dirty="0" smtClean="0"/>
              <a:t>TRADOC G-2</a:t>
            </a:r>
            <a:endParaRPr lang="en-US" dirty="0"/>
          </a:p>
        </p:txBody>
      </p:sp>
      <p:sp>
        <p:nvSpPr>
          <p:cNvPr id="3" name="Content Placeholder 2"/>
          <p:cNvSpPr>
            <a:spLocks noGrp="1"/>
          </p:cNvSpPr>
          <p:nvPr>
            <p:ph idx="1"/>
          </p:nvPr>
        </p:nvSpPr>
        <p:spPr>
          <a:xfrm>
            <a:off x="533400" y="1551710"/>
            <a:ext cx="11201400" cy="5153890"/>
          </a:xfrm>
        </p:spPr>
        <p:txBody>
          <a:bodyPr/>
          <a:lstStyle/>
          <a:p>
            <a:pPr marL="0" indent="0">
              <a:buNone/>
            </a:pPr>
            <a:r>
              <a:rPr lang="en-US" sz="1800" b="1" u="sng" dirty="0" smtClean="0"/>
              <a:t>Conclusion #2</a:t>
            </a:r>
            <a:r>
              <a:rPr lang="en-US" sz="1800" b="1" dirty="0"/>
              <a:t>: China will likely remain stable overall despite any localized disturbances and grievances</a:t>
            </a:r>
            <a:r>
              <a:rPr lang="en-US" sz="1800" b="1" dirty="0" smtClean="0"/>
              <a:t>.</a:t>
            </a:r>
          </a:p>
          <a:p>
            <a:pPr marL="0" indent="0">
              <a:buNone/>
            </a:pPr>
            <a:r>
              <a:rPr lang="en-US" sz="1800" b="1" u="sng" dirty="0"/>
              <a:t>Conclusion </a:t>
            </a:r>
            <a:r>
              <a:rPr lang="en-US" sz="1800" b="1" u="sng" dirty="0" smtClean="0"/>
              <a:t>#4</a:t>
            </a:r>
            <a:r>
              <a:rPr lang="en-US" sz="1800" b="1" dirty="0" smtClean="0"/>
              <a:t>: The </a:t>
            </a:r>
            <a:r>
              <a:rPr lang="en-US" sz="1800" b="1" dirty="0"/>
              <a:t>Hong Kong disturbances are ephemeral and their impact on the rest of China is minimal. </a:t>
            </a:r>
          </a:p>
          <a:p>
            <a:pPr marL="692150" indent="-234950">
              <a:lnSpc>
                <a:spcPct val="100000"/>
              </a:lnSpc>
              <a:spcBef>
                <a:spcPts val="1200"/>
              </a:spcBef>
            </a:pPr>
            <a:r>
              <a:rPr lang="en-US" b="1" dirty="0" smtClean="0"/>
              <a:t>Insight </a:t>
            </a:r>
            <a:r>
              <a:rPr lang="en-US" b="1" dirty="0"/>
              <a:t>6: The Predictable Pain in Xinjiang</a:t>
            </a:r>
          </a:p>
          <a:p>
            <a:pPr marL="914400" lvl="1" indent="-222250">
              <a:lnSpc>
                <a:spcPct val="100000"/>
              </a:lnSpc>
              <a:spcBef>
                <a:spcPts val="0"/>
              </a:spcBef>
            </a:pPr>
            <a:r>
              <a:rPr lang="en-US" sz="1600" dirty="0"/>
              <a:t>While mood in Xinjiang decayed sharply in all use cases, the mood of Uyghurs was slightly better under Status Quo and State Acceleration (which includes milder treatment of Uyghurs by the </a:t>
            </a:r>
            <a:r>
              <a:rPr lang="en-US" sz="1600" dirty="0" err="1"/>
              <a:t>CCP</a:t>
            </a:r>
            <a:r>
              <a:rPr lang="en-US" sz="1600" dirty="0"/>
              <a:t>). This suggests that if economic improvements </a:t>
            </a:r>
            <a:r>
              <a:rPr lang="en-US" sz="1600" dirty="0" smtClean="0"/>
              <a:t>impact Uyghurs directly, </a:t>
            </a:r>
            <a:r>
              <a:rPr lang="en-US" sz="1600" dirty="0"/>
              <a:t>it </a:t>
            </a:r>
            <a:r>
              <a:rPr lang="en-US" sz="1600" dirty="0" smtClean="0"/>
              <a:t>may help </a:t>
            </a:r>
            <a:r>
              <a:rPr lang="en-US" sz="1600" dirty="0"/>
              <a:t>mitigate their disaffection. In this excursion, the small insurgency in Xinjiang was unable to remove </a:t>
            </a:r>
            <a:r>
              <a:rPr lang="en-US" sz="1600" dirty="0" err="1"/>
              <a:t>CCP</a:t>
            </a:r>
            <a:r>
              <a:rPr lang="en-US" sz="1600" dirty="0"/>
              <a:t> rule or govern the area.</a:t>
            </a:r>
          </a:p>
          <a:p>
            <a:pPr marL="692150" indent="-234950">
              <a:lnSpc>
                <a:spcPct val="100000"/>
              </a:lnSpc>
              <a:spcBef>
                <a:spcPts val="1200"/>
              </a:spcBef>
            </a:pPr>
            <a:r>
              <a:rPr lang="en-US" b="1" dirty="0" smtClean="0"/>
              <a:t>Insight </a:t>
            </a:r>
            <a:r>
              <a:rPr lang="en-US" b="1" dirty="0"/>
              <a:t>7: The Hong Kong Turbulence is Temporary</a:t>
            </a:r>
          </a:p>
          <a:p>
            <a:pPr marL="914400" lvl="1" indent="-222250">
              <a:lnSpc>
                <a:spcPct val="100000"/>
              </a:lnSpc>
              <a:spcBef>
                <a:spcPts val="0"/>
              </a:spcBef>
            </a:pPr>
            <a:r>
              <a:rPr lang="en-US" sz="1600" dirty="0" smtClean="0"/>
              <a:t>During and after the </a:t>
            </a:r>
            <a:r>
              <a:rPr lang="en-US" sz="1600" dirty="0"/>
              <a:t>Hong Kong Crisis </a:t>
            </a:r>
            <a:r>
              <a:rPr lang="en-US" sz="1600" dirty="0" smtClean="0"/>
              <a:t>excursion, </a:t>
            </a:r>
            <a:r>
              <a:rPr lang="en-US" sz="1600" dirty="0"/>
              <a:t>support for the Municipal Government fluctuates turbulently during the protests, but post-crisis, it is virtually identical under all use cases. Support trends slightly higher under State Capitalist Acceleration than the Status Quo. Support for the Municipal Government is slightly lower under the Lost Decade than Status Quo.</a:t>
            </a:r>
          </a:p>
          <a:p>
            <a:pPr marL="914400" lvl="1" indent="-222250">
              <a:lnSpc>
                <a:spcPct val="100000"/>
              </a:lnSpc>
              <a:spcBef>
                <a:spcPts val="0"/>
              </a:spcBef>
            </a:pPr>
            <a:endParaRPr lang="en-US" sz="1800" b="1" dirty="0" smtClean="0">
              <a:solidFill>
                <a:srgbClr val="0000FF"/>
              </a:solidFill>
            </a:endParaRPr>
          </a:p>
        </p:txBody>
      </p:sp>
    </p:spTree>
    <p:extLst>
      <p:ext uri="{BB962C8B-B14F-4D97-AF65-F5344CB8AC3E}">
        <p14:creationId xmlns:p14="http://schemas.microsoft.com/office/powerpoint/2010/main" val="4282884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067" y="0"/>
            <a:ext cx="6925733" cy="820738"/>
          </a:xfrm>
        </p:spPr>
        <p:txBody>
          <a:bodyPr/>
          <a:lstStyle/>
          <a:p>
            <a:r>
              <a:rPr lang="en-US" dirty="0" smtClean="0"/>
              <a:t>TRADOC G-2</a:t>
            </a:r>
            <a:endParaRPr lang="en-US" dirty="0"/>
          </a:p>
        </p:txBody>
      </p:sp>
      <p:pic>
        <p:nvPicPr>
          <p:cNvPr id="11" name="Picture 10"/>
          <p:cNvPicPr/>
          <p:nvPr/>
        </p:nvPicPr>
        <p:blipFill>
          <a:blip r:embed="rId3" cstate="print">
            <a:extLst>
              <a:ext uri="{28A0092B-C50C-407E-A947-70E740481C1C}">
                <a14:useLocalDpi xmlns:a14="http://schemas.microsoft.com/office/drawing/2010/main" val="0"/>
              </a:ext>
            </a:extLst>
          </a:blip>
          <a:stretch>
            <a:fillRect/>
          </a:stretch>
        </p:blipFill>
        <p:spPr>
          <a:xfrm>
            <a:off x="23889" y="2362200"/>
            <a:ext cx="6035040" cy="3750945"/>
          </a:xfrm>
          <a:prstGeom prst="rect">
            <a:avLst/>
          </a:prstGeom>
          <a:ln>
            <a:solidFill>
              <a:schemeClr val="tx1"/>
            </a:solidFill>
          </a:ln>
        </p:spPr>
      </p:pic>
      <p:pic>
        <p:nvPicPr>
          <p:cNvPr id="12" name="Picture 11"/>
          <p:cNvPicPr/>
          <p:nvPr/>
        </p:nvPicPr>
        <p:blipFill>
          <a:blip r:embed="rId4" cstate="print">
            <a:extLst>
              <a:ext uri="{28A0092B-C50C-407E-A947-70E740481C1C}">
                <a14:useLocalDpi xmlns:a14="http://schemas.microsoft.com/office/drawing/2010/main" val="0"/>
              </a:ext>
            </a:extLst>
          </a:blip>
          <a:stretch>
            <a:fillRect/>
          </a:stretch>
        </p:blipFill>
        <p:spPr>
          <a:xfrm>
            <a:off x="6122324" y="2362200"/>
            <a:ext cx="6035040" cy="3750945"/>
          </a:xfrm>
          <a:prstGeom prst="rect">
            <a:avLst/>
          </a:prstGeom>
          <a:ln>
            <a:solidFill>
              <a:schemeClr val="tx1"/>
            </a:solidFill>
          </a:ln>
        </p:spPr>
      </p:pic>
      <p:sp>
        <p:nvSpPr>
          <p:cNvPr id="13" name="TextBox 12"/>
          <p:cNvSpPr txBox="1"/>
          <p:nvPr/>
        </p:nvSpPr>
        <p:spPr>
          <a:xfrm>
            <a:off x="0" y="1828800"/>
            <a:ext cx="6035040" cy="369332"/>
          </a:xfrm>
          <a:prstGeom prst="rect">
            <a:avLst/>
          </a:prstGeom>
          <a:noFill/>
        </p:spPr>
        <p:txBody>
          <a:bodyPr wrap="square" rtlCol="0">
            <a:spAutoFit/>
          </a:bodyPr>
          <a:lstStyle/>
          <a:p>
            <a:pPr algn="ctr"/>
            <a:r>
              <a:rPr lang="en-US" b="1" dirty="0" smtClean="0"/>
              <a:t>Mood of the Uyghurs in Xinjiang</a:t>
            </a:r>
            <a:endParaRPr lang="en-US" b="1" dirty="0"/>
          </a:p>
        </p:txBody>
      </p:sp>
      <p:sp>
        <p:nvSpPr>
          <p:cNvPr id="14" name="TextBox 13"/>
          <p:cNvSpPr txBox="1"/>
          <p:nvPr/>
        </p:nvSpPr>
        <p:spPr>
          <a:xfrm>
            <a:off x="6122324" y="1828800"/>
            <a:ext cx="6035039" cy="369332"/>
          </a:xfrm>
          <a:prstGeom prst="rect">
            <a:avLst/>
          </a:prstGeom>
          <a:noFill/>
        </p:spPr>
        <p:txBody>
          <a:bodyPr wrap="square" rtlCol="0">
            <a:spAutoFit/>
          </a:bodyPr>
          <a:lstStyle/>
          <a:p>
            <a:pPr algn="ctr"/>
            <a:r>
              <a:rPr lang="en-US" b="1" dirty="0" smtClean="0"/>
              <a:t>Support for the Government in Hong Kong</a:t>
            </a:r>
            <a:endParaRPr lang="en-US" b="1" dirty="0"/>
          </a:p>
        </p:txBody>
      </p:sp>
    </p:spTree>
    <p:extLst>
      <p:ext uri="{BB962C8B-B14F-4D97-AF65-F5344CB8AC3E}">
        <p14:creationId xmlns:p14="http://schemas.microsoft.com/office/powerpoint/2010/main" val="2037692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067" y="0"/>
            <a:ext cx="6925733" cy="820738"/>
          </a:xfrm>
        </p:spPr>
        <p:txBody>
          <a:bodyPr/>
          <a:lstStyle/>
          <a:p>
            <a:r>
              <a:rPr lang="en-US" dirty="0" smtClean="0"/>
              <a:t>TRADOC G-2</a:t>
            </a:r>
            <a:endParaRPr lang="en-US" dirty="0"/>
          </a:p>
        </p:txBody>
      </p:sp>
      <p:sp>
        <p:nvSpPr>
          <p:cNvPr id="3" name="Content Placeholder 2"/>
          <p:cNvSpPr>
            <a:spLocks noGrp="1"/>
          </p:cNvSpPr>
          <p:nvPr>
            <p:ph idx="1"/>
          </p:nvPr>
        </p:nvSpPr>
        <p:spPr>
          <a:xfrm>
            <a:off x="533400" y="1551710"/>
            <a:ext cx="11201400" cy="5153890"/>
          </a:xfrm>
        </p:spPr>
        <p:txBody>
          <a:bodyPr/>
          <a:lstStyle/>
          <a:p>
            <a:pPr marL="0" indent="0">
              <a:buNone/>
            </a:pPr>
            <a:r>
              <a:rPr lang="en-US" sz="1800" b="1" u="sng" dirty="0" smtClean="0"/>
              <a:t>Conclusion #3</a:t>
            </a:r>
            <a:r>
              <a:rPr lang="en-US" sz="1800" b="1" dirty="0" smtClean="0"/>
              <a:t>: </a:t>
            </a:r>
            <a:r>
              <a:rPr lang="en-US" sz="1800" b="1" dirty="0"/>
              <a:t>Chinese elites are generally satisfied with the status quo of Chinese Communist Party governance. </a:t>
            </a:r>
          </a:p>
          <a:p>
            <a:pPr marL="692150" indent="-231775">
              <a:lnSpc>
                <a:spcPct val="100000"/>
              </a:lnSpc>
              <a:spcBef>
                <a:spcPts val="1200"/>
              </a:spcBef>
            </a:pPr>
            <a:r>
              <a:rPr lang="en-US" sz="1800" b="1" dirty="0" smtClean="0"/>
              <a:t>Insight </a:t>
            </a:r>
            <a:r>
              <a:rPr lang="en-US" sz="1800" b="1" dirty="0"/>
              <a:t>5:</a:t>
            </a:r>
            <a:r>
              <a:rPr lang="en-US" sz="1800" dirty="0"/>
              <a:t> </a:t>
            </a:r>
            <a:r>
              <a:rPr lang="en-US" sz="1800" b="1" dirty="0"/>
              <a:t>The Elites are Stable</a:t>
            </a:r>
            <a:endParaRPr lang="en-US" sz="1800" dirty="0"/>
          </a:p>
          <a:p>
            <a:pPr marL="914400" lvl="1" indent="-222250">
              <a:lnSpc>
                <a:spcPct val="100000"/>
              </a:lnSpc>
              <a:spcBef>
                <a:spcPts val="0"/>
              </a:spcBef>
            </a:pPr>
            <a:r>
              <a:rPr lang="en-US" sz="1600" dirty="0" smtClean="0"/>
              <a:t>Chinese </a:t>
            </a:r>
            <a:r>
              <a:rPr lang="en-US" sz="1600" dirty="0"/>
              <a:t>political and wealthy elites (“Power Elite” and “Well-Off” civilian groups) generally </a:t>
            </a:r>
            <a:r>
              <a:rPr lang="en-US" sz="1600" dirty="0" smtClean="0"/>
              <a:t>showed </a:t>
            </a:r>
            <a:r>
              <a:rPr lang="en-US" sz="1600" dirty="0"/>
              <a:t>durable confidence in </a:t>
            </a:r>
            <a:r>
              <a:rPr lang="en-US" sz="1600" dirty="0" err="1"/>
              <a:t>CCP</a:t>
            </a:r>
            <a:r>
              <a:rPr lang="en-US" sz="1600" dirty="0"/>
              <a:t> governance. There are only slight declines in satisfaction with governance over all three use cases—except in Chongqing City, where elite satisfaction declines precipitously</a:t>
            </a:r>
            <a:r>
              <a:rPr lang="en-US" sz="1600" dirty="0" smtClean="0">
                <a:solidFill>
                  <a:srgbClr val="0000FF"/>
                </a:solidFill>
              </a:rPr>
              <a:t>.  </a:t>
            </a:r>
            <a:r>
              <a:rPr lang="en-US" sz="1800" b="1" dirty="0" smtClean="0">
                <a:solidFill>
                  <a:srgbClr val="0000FF"/>
                </a:solidFill>
              </a:rPr>
              <a:t> </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200400" y="3391929"/>
            <a:ext cx="5638800" cy="3429000"/>
          </a:xfrm>
          <a:prstGeom prst="rect">
            <a:avLst/>
          </a:prstGeom>
          <a:ln>
            <a:solidFill>
              <a:schemeClr val="tx1"/>
            </a:solidFill>
          </a:ln>
        </p:spPr>
      </p:pic>
    </p:spTree>
    <p:extLst>
      <p:ext uri="{BB962C8B-B14F-4D97-AF65-F5344CB8AC3E}">
        <p14:creationId xmlns:p14="http://schemas.microsoft.com/office/powerpoint/2010/main" val="3368824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5_Default Design">
  <a:themeElements>
    <a:clrScheme name="5_Default Design 10">
      <a:dk1>
        <a:srgbClr val="000000"/>
      </a:dk1>
      <a:lt1>
        <a:srgbClr val="FFFFFF"/>
      </a:lt1>
      <a:dk2>
        <a:srgbClr val="000000"/>
      </a:dk2>
      <a:lt2>
        <a:srgbClr val="808080"/>
      </a:lt2>
      <a:accent1>
        <a:srgbClr val="00CC99"/>
      </a:accent1>
      <a:accent2>
        <a:srgbClr val="3333FF"/>
      </a:accent2>
      <a:accent3>
        <a:srgbClr val="FFFFFF"/>
      </a:accent3>
      <a:accent4>
        <a:srgbClr val="000000"/>
      </a:accent4>
      <a:accent5>
        <a:srgbClr val="AAE2CA"/>
      </a:accent5>
      <a:accent6>
        <a:srgbClr val="2D2DE7"/>
      </a:accent6>
      <a:hlink>
        <a:srgbClr val="000000"/>
      </a:hlink>
      <a:folHlink>
        <a:srgbClr val="777777"/>
      </a:folHlink>
    </a:clrScheme>
    <a:fontScheme name="5_Default Design">
      <a:majorFont>
        <a:latin typeface="Times New Roman"/>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5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5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5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5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5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5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5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5_Default 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5_Default Design 9">
        <a:dk1>
          <a:srgbClr val="000000"/>
        </a:dk1>
        <a:lt1>
          <a:srgbClr val="FFFFFF"/>
        </a:lt1>
        <a:dk2>
          <a:srgbClr val="000000"/>
        </a:dk2>
        <a:lt2>
          <a:srgbClr val="808080"/>
        </a:lt2>
        <a:accent1>
          <a:srgbClr val="00CC99"/>
        </a:accent1>
        <a:accent2>
          <a:srgbClr val="3333FF"/>
        </a:accent2>
        <a:accent3>
          <a:srgbClr val="FFFFFF"/>
        </a:accent3>
        <a:accent4>
          <a:srgbClr val="000000"/>
        </a:accent4>
        <a:accent5>
          <a:srgbClr val="AAE2CA"/>
        </a:accent5>
        <a:accent6>
          <a:srgbClr val="2D2DE7"/>
        </a:accent6>
        <a:hlink>
          <a:srgbClr val="FFFFFF"/>
        </a:hlink>
        <a:folHlink>
          <a:srgbClr val="777777"/>
        </a:folHlink>
      </a:clrScheme>
      <a:clrMap bg1="lt1" tx1="dk1" bg2="lt2" tx2="dk2" accent1="accent1" accent2="accent2" accent3="accent3" accent4="accent4" accent5="accent5" accent6="accent6" hlink="hlink" folHlink="folHlink"/>
    </a:extraClrScheme>
    <a:extraClrScheme>
      <a:clrScheme name="5_Default Design 10">
        <a:dk1>
          <a:srgbClr val="000000"/>
        </a:dk1>
        <a:lt1>
          <a:srgbClr val="FFFFFF"/>
        </a:lt1>
        <a:dk2>
          <a:srgbClr val="000000"/>
        </a:dk2>
        <a:lt2>
          <a:srgbClr val="808080"/>
        </a:lt2>
        <a:accent1>
          <a:srgbClr val="00CC99"/>
        </a:accent1>
        <a:accent2>
          <a:srgbClr val="3333FF"/>
        </a:accent2>
        <a:accent3>
          <a:srgbClr val="FFFFFF"/>
        </a:accent3>
        <a:accent4>
          <a:srgbClr val="000000"/>
        </a:accent4>
        <a:accent5>
          <a:srgbClr val="AAE2CA"/>
        </a:accent5>
        <a:accent6>
          <a:srgbClr val="2D2DE7"/>
        </a:accent6>
        <a:hlink>
          <a:srgbClr val="00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2917</TotalTime>
  <Words>924</Words>
  <Application>Microsoft Office PowerPoint</Application>
  <PresentationFormat>Widescreen</PresentationFormat>
  <Paragraphs>45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Calibri</vt:lpstr>
      <vt:lpstr>Times New Roman</vt:lpstr>
      <vt:lpstr>5_Default Design</vt:lpstr>
      <vt:lpstr>TRADOC G-2</vt:lpstr>
      <vt:lpstr>TRADOC G-2</vt:lpstr>
      <vt:lpstr>TRADOC G-2</vt:lpstr>
      <vt:lpstr>TRADOC G-2</vt:lpstr>
      <vt:lpstr>TRADOC G-2</vt:lpstr>
      <vt:lpstr>TRADOC G-2</vt:lpstr>
      <vt:lpstr>TRADOC G-2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Approach toUSPACOM/USARPAC Research Questions</dc:title>
  <dc:creator>Allison Astorino-Courtois</dc:creator>
  <cp:lastModifiedBy>Howard Lee</cp:lastModifiedBy>
  <cp:revision>288</cp:revision>
  <cp:lastPrinted>2018-11-14T15:41:53Z</cp:lastPrinted>
  <dcterms:created xsi:type="dcterms:W3CDTF">2018-10-01T11:39:14Z</dcterms:created>
  <dcterms:modified xsi:type="dcterms:W3CDTF">2019-10-25T13:17:17Z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2018-09-28T00:00:00Z</vt:filetime>
  </property>
  <property fmtid="{D5CDD505-2E9C-101B-9397-08002B2CF9AE}" pid="3" name="Creator">
    <vt:lpwstr>Acrobat PDFMaker 15 for PowerPoint</vt:lpwstr>
  </property>
  <property fmtid="{D5CDD505-2E9C-101B-9397-08002B2CF9AE}" pid="4" name="LastSaved">
    <vt:filetime>2018-10-01T00:00:00Z</vt:filetime>
  </property>
</Properties>
</file>