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0"/>
  </p:notesMasterIdLst>
  <p:sldIdLst>
    <p:sldId id="257" r:id="rId2"/>
    <p:sldId id="272" r:id="rId3"/>
    <p:sldId id="258" r:id="rId4"/>
    <p:sldId id="259" r:id="rId5"/>
    <p:sldId id="273" r:id="rId6"/>
    <p:sldId id="262" r:id="rId7"/>
    <p:sldId id="275" r:id="rId8"/>
    <p:sldId id="276" r:id="rId9"/>
    <p:sldId id="277" r:id="rId10"/>
    <p:sldId id="278" r:id="rId11"/>
    <p:sldId id="261" r:id="rId12"/>
    <p:sldId id="270" r:id="rId13"/>
    <p:sldId id="269" r:id="rId14"/>
    <p:sldId id="274" r:id="rId15"/>
    <p:sldId id="266" r:id="rId16"/>
    <p:sldId id="267" r:id="rId17"/>
    <p:sldId id="279" r:id="rId18"/>
    <p:sldId id="27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13" autoAdjust="0"/>
  </p:normalViewPr>
  <p:slideViewPr>
    <p:cSldViewPr snapToGrid="0">
      <p:cViewPr varScale="1">
        <p:scale>
          <a:sx n="81" d="100"/>
          <a:sy n="81" d="100"/>
        </p:scale>
        <p:origin x="120" y="798"/>
      </p:cViewPr>
      <p:guideLst/>
    </p:cSldViewPr>
  </p:slideViewPr>
  <p:notesTextViewPr>
    <p:cViewPr>
      <p:scale>
        <a:sx n="1" d="1"/>
        <a:sy n="1" d="1"/>
      </p:scale>
      <p:origin x="0" y="0"/>
    </p:cViewPr>
  </p:notesTextViewPr>
  <p:notesViewPr>
    <p:cSldViewPr snapToGrid="0">
      <p:cViewPr varScale="1">
        <p:scale>
          <a:sx n="91" d="100"/>
          <a:sy n="91" d="100"/>
        </p:scale>
        <p:origin x="43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96EE10-4BC9-4BC5-A82B-FAE37CD847FB}" type="datetimeFigureOut">
              <a:rPr lang="en-US" smtClean="0"/>
              <a:t>10/25/2019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C641E6-288A-4630-820B-BFCA3B0FFA95}" type="slidenum">
              <a:rPr lang="en-US" smtClean="0"/>
              <a:t>‹#›</a:t>
            </a:fld>
            <a:endParaRPr lang="en-US"/>
          </a:p>
        </p:txBody>
      </p:sp>
    </p:spTree>
    <p:extLst>
      <p:ext uri="{BB962C8B-B14F-4D97-AF65-F5344CB8AC3E}">
        <p14:creationId xmlns:p14="http://schemas.microsoft.com/office/powerpoint/2010/main" val="110998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641E6-288A-4630-820B-BFCA3B0FFA95}" type="slidenum">
              <a:rPr lang="en-US" smtClean="0"/>
              <a:t>1</a:t>
            </a:fld>
            <a:endParaRPr lang="en-US"/>
          </a:p>
        </p:txBody>
      </p:sp>
    </p:spTree>
    <p:extLst>
      <p:ext uri="{BB962C8B-B14F-4D97-AF65-F5344CB8AC3E}">
        <p14:creationId xmlns:p14="http://schemas.microsoft.com/office/powerpoint/2010/main" val="5443414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99AE17-4CA9-4985-A1C0-DF71FD1B0DAE}" type="datetime1">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F17BBAF2-EB6C-4C6D-977C-F81635FF38CB}" type="slidenum">
              <a:rPr lang="en-US" smtClean="0"/>
              <a:t>‹#›</a:t>
            </a:fld>
            <a:endParaRPr lang="en-US"/>
          </a:p>
        </p:txBody>
      </p:sp>
    </p:spTree>
    <p:extLst>
      <p:ext uri="{BB962C8B-B14F-4D97-AF65-F5344CB8AC3E}">
        <p14:creationId xmlns:p14="http://schemas.microsoft.com/office/powerpoint/2010/main" val="2016343099"/>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528D4BD-D304-4559-9024-ED9B232558FC}" type="datetime1">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F17BBAF2-EB6C-4C6D-977C-F81635FF38CB}" type="slidenum">
              <a:rPr lang="en-US" smtClean="0"/>
              <a:t>‹#›</a:t>
            </a:fld>
            <a:endParaRPr lang="en-US"/>
          </a:p>
        </p:txBody>
      </p:sp>
    </p:spTree>
    <p:extLst>
      <p:ext uri="{BB962C8B-B14F-4D97-AF65-F5344CB8AC3E}">
        <p14:creationId xmlns:p14="http://schemas.microsoft.com/office/powerpoint/2010/main" val="375643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69C76D-1621-44EB-8A41-A18C7ED31539}" type="datetime1">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F17BBAF2-EB6C-4C6D-977C-F81635FF38CB}" type="slidenum">
              <a:rPr lang="en-US" smtClean="0"/>
              <a:t>‹#›</a:t>
            </a:fld>
            <a:endParaRPr lang="en-US"/>
          </a:p>
        </p:txBody>
      </p:sp>
    </p:spTree>
    <p:extLst>
      <p:ext uri="{BB962C8B-B14F-4D97-AF65-F5344CB8AC3E}">
        <p14:creationId xmlns:p14="http://schemas.microsoft.com/office/powerpoint/2010/main" val="822132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EC832C-1C5B-4125-BC77-B57AB324C946}" type="datetime1">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F17BBAF2-EB6C-4C6D-977C-F81635FF38CB}"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167399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632D9A-A3AA-48D5-B6BB-8A0E64012FDC}" type="datetime1">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F17BBAF2-EB6C-4C6D-977C-F81635FF38CB}" type="slidenum">
              <a:rPr lang="en-US" smtClean="0"/>
              <a:t>‹#›</a:t>
            </a:fld>
            <a:endParaRPr lang="en-US"/>
          </a:p>
        </p:txBody>
      </p:sp>
    </p:spTree>
    <p:extLst>
      <p:ext uri="{BB962C8B-B14F-4D97-AF65-F5344CB8AC3E}">
        <p14:creationId xmlns:p14="http://schemas.microsoft.com/office/powerpoint/2010/main" val="1817086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F68E385-83E4-4648-AC0F-533E4F14EF54}" type="datetime1">
              <a:rPr lang="en-US" smtClean="0"/>
              <a:t>10/25/2019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7BBAF2-EB6C-4C6D-977C-F81635FF38CB}" type="slidenum">
              <a:rPr lang="en-US" smtClean="0"/>
              <a:t>‹#›</a:t>
            </a:fld>
            <a:endParaRPr lang="en-US"/>
          </a:p>
        </p:txBody>
      </p:sp>
    </p:spTree>
    <p:extLst>
      <p:ext uri="{BB962C8B-B14F-4D97-AF65-F5344CB8AC3E}">
        <p14:creationId xmlns:p14="http://schemas.microsoft.com/office/powerpoint/2010/main" val="34565502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C78A0EE-F611-4F27-BA37-614AA3D5D784}" type="datetime1">
              <a:rPr lang="en-US" smtClean="0"/>
              <a:t>10/25/2019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7BBAF2-EB6C-4C6D-977C-F81635FF38CB}" type="slidenum">
              <a:rPr lang="en-US" smtClean="0"/>
              <a:t>‹#›</a:t>
            </a:fld>
            <a:endParaRPr lang="en-US"/>
          </a:p>
        </p:txBody>
      </p:sp>
    </p:spTree>
    <p:extLst>
      <p:ext uri="{BB962C8B-B14F-4D97-AF65-F5344CB8AC3E}">
        <p14:creationId xmlns:p14="http://schemas.microsoft.com/office/powerpoint/2010/main" val="22665748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630165-1620-40A8-BD9B-1EF799D8C8EF}" type="datetime1">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BBAF2-EB6C-4C6D-977C-F81635FF38CB}" type="slidenum">
              <a:rPr lang="en-US" smtClean="0"/>
              <a:t>‹#›</a:t>
            </a:fld>
            <a:endParaRPr lang="en-US"/>
          </a:p>
        </p:txBody>
      </p:sp>
    </p:spTree>
    <p:extLst>
      <p:ext uri="{BB962C8B-B14F-4D97-AF65-F5344CB8AC3E}">
        <p14:creationId xmlns:p14="http://schemas.microsoft.com/office/powerpoint/2010/main" val="24175440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02A33D9-E100-4808-82B7-61D6D2C91800}" type="datetime1">
              <a:rPr lang="en-US" smtClean="0"/>
              <a:t>10/25/2019</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F17BBAF2-EB6C-4C6D-977C-F81635FF38CB}" type="slidenum">
              <a:rPr lang="en-US" smtClean="0"/>
              <a:t>‹#›</a:t>
            </a:fld>
            <a:endParaRPr lang="en-US"/>
          </a:p>
        </p:txBody>
      </p:sp>
    </p:spTree>
    <p:extLst>
      <p:ext uri="{BB962C8B-B14F-4D97-AF65-F5344CB8AC3E}">
        <p14:creationId xmlns:p14="http://schemas.microsoft.com/office/powerpoint/2010/main" val="2325935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8D163C-7296-4CB1-AFC6-54FB6367FD95}" type="datetime1">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BBAF2-EB6C-4C6D-977C-F81635FF38CB}" type="slidenum">
              <a:rPr lang="en-US" smtClean="0"/>
              <a:t>‹#›</a:t>
            </a:fld>
            <a:endParaRPr lang="en-US"/>
          </a:p>
        </p:txBody>
      </p:sp>
    </p:spTree>
    <p:extLst>
      <p:ext uri="{BB962C8B-B14F-4D97-AF65-F5344CB8AC3E}">
        <p14:creationId xmlns:p14="http://schemas.microsoft.com/office/powerpoint/2010/main" val="4247649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986398-B6D4-4C6E-B242-BF39D7E82FC0}" type="datetime1">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F17BBAF2-EB6C-4C6D-977C-F81635FF38CB}" type="slidenum">
              <a:rPr lang="en-US" smtClean="0"/>
              <a:t>‹#›</a:t>
            </a:fld>
            <a:endParaRPr lang="en-US"/>
          </a:p>
        </p:txBody>
      </p:sp>
    </p:spTree>
    <p:extLst>
      <p:ext uri="{BB962C8B-B14F-4D97-AF65-F5344CB8AC3E}">
        <p14:creationId xmlns:p14="http://schemas.microsoft.com/office/powerpoint/2010/main" val="640046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9510D4-0A49-4CF6-9F92-DB16E2E12FEF}" type="datetime1">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7BBAF2-EB6C-4C6D-977C-F81635FF38CB}" type="slidenum">
              <a:rPr lang="en-US" smtClean="0"/>
              <a:t>‹#›</a:t>
            </a:fld>
            <a:endParaRPr lang="en-US"/>
          </a:p>
        </p:txBody>
      </p:sp>
    </p:spTree>
    <p:extLst>
      <p:ext uri="{BB962C8B-B14F-4D97-AF65-F5344CB8AC3E}">
        <p14:creationId xmlns:p14="http://schemas.microsoft.com/office/powerpoint/2010/main" val="3618853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D62BBD-2219-4B37-AA98-CC2100780D45}" type="datetime1">
              <a:rPr lang="en-US" smtClean="0"/>
              <a:t>10/25/2019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7BBAF2-EB6C-4C6D-977C-F81635FF38CB}" type="slidenum">
              <a:rPr lang="en-US" smtClean="0"/>
              <a:t>‹#›</a:t>
            </a:fld>
            <a:endParaRPr lang="en-US"/>
          </a:p>
        </p:txBody>
      </p:sp>
    </p:spTree>
    <p:extLst>
      <p:ext uri="{BB962C8B-B14F-4D97-AF65-F5344CB8AC3E}">
        <p14:creationId xmlns:p14="http://schemas.microsoft.com/office/powerpoint/2010/main" val="1998439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18C991-C054-4182-9293-0A6A33C6193D}" type="datetime1">
              <a:rPr lang="en-US" smtClean="0"/>
              <a:t>10/25/2019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7BBAF2-EB6C-4C6D-977C-F81635FF38CB}" type="slidenum">
              <a:rPr lang="en-US" smtClean="0"/>
              <a:t>‹#›</a:t>
            </a:fld>
            <a:endParaRPr lang="en-US"/>
          </a:p>
        </p:txBody>
      </p:sp>
    </p:spTree>
    <p:extLst>
      <p:ext uri="{BB962C8B-B14F-4D97-AF65-F5344CB8AC3E}">
        <p14:creationId xmlns:p14="http://schemas.microsoft.com/office/powerpoint/2010/main" val="573952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24820278-2D7D-4304-8916-A63ED7A60E08}" type="datetime1">
              <a:rPr lang="en-US" smtClean="0"/>
              <a:t>10/25/2019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7BBAF2-EB6C-4C6D-977C-F81635FF38CB}" type="slidenum">
              <a:rPr lang="en-US" smtClean="0"/>
              <a:t>‹#›</a:t>
            </a:fld>
            <a:endParaRPr lang="en-US"/>
          </a:p>
        </p:txBody>
      </p:sp>
    </p:spTree>
    <p:extLst>
      <p:ext uri="{BB962C8B-B14F-4D97-AF65-F5344CB8AC3E}">
        <p14:creationId xmlns:p14="http://schemas.microsoft.com/office/powerpoint/2010/main" val="1643480244"/>
      </p:ext>
    </p:extLst>
  </p:cSld>
  <p:clrMapOvr>
    <a:masterClrMapping/>
  </p:clrMapOvr>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ABBB35-AA2C-4F77-BC2C-C598C12E0BCC}" type="datetime1">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7BBAF2-EB6C-4C6D-977C-F81635FF38CB}" type="slidenum">
              <a:rPr lang="en-US" smtClean="0"/>
              <a:t>‹#›</a:t>
            </a:fld>
            <a:endParaRPr lang="en-US"/>
          </a:p>
        </p:txBody>
      </p:sp>
    </p:spTree>
    <p:extLst>
      <p:ext uri="{BB962C8B-B14F-4D97-AF65-F5344CB8AC3E}">
        <p14:creationId xmlns:p14="http://schemas.microsoft.com/office/powerpoint/2010/main" val="3034008528"/>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DBD07BD-9173-4006-9244-E1C74D0F1D8B}" type="datetime1">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7BBAF2-EB6C-4C6D-977C-F81635FF38CB}" type="slidenum">
              <a:rPr lang="en-US" smtClean="0"/>
              <a:t>‹#›</a:t>
            </a:fld>
            <a:endParaRPr lang="en-US"/>
          </a:p>
        </p:txBody>
      </p:sp>
    </p:spTree>
    <p:extLst>
      <p:ext uri="{BB962C8B-B14F-4D97-AF65-F5344CB8AC3E}">
        <p14:creationId xmlns:p14="http://schemas.microsoft.com/office/powerpoint/2010/main" val="30756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347A884-BA5E-4441-9E21-EDB6D247FF4E}" type="datetime1">
              <a:rPr lang="en-US" smtClean="0"/>
              <a:t>10/25/2019</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F17BBAF2-EB6C-4C6D-977C-F81635FF38CB}" type="slidenum">
              <a:rPr lang="en-US" smtClean="0"/>
              <a:t>‹#›</a:t>
            </a:fld>
            <a:endParaRPr lang="en-US"/>
          </a:p>
        </p:txBody>
      </p:sp>
    </p:spTree>
    <p:extLst>
      <p:ext uri="{BB962C8B-B14F-4D97-AF65-F5344CB8AC3E}">
        <p14:creationId xmlns:p14="http://schemas.microsoft.com/office/powerpoint/2010/main" val="538443314"/>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61" r:id="rId17"/>
  </p:sldLayoutIdLst>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maorongjiang@creighton.edu"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73052" y="3146249"/>
            <a:ext cx="6096000" cy="2523768"/>
          </a:xfrm>
          <a:prstGeom prst="rect">
            <a:avLst/>
          </a:prstGeom>
        </p:spPr>
        <p:txBody>
          <a:bodyPr>
            <a:spAutoFit/>
          </a:bodyPr>
          <a:lstStyle/>
          <a:p>
            <a:pPr algn="ctr">
              <a:spcAft>
                <a:spcPts val="1200"/>
              </a:spcAft>
            </a:pPr>
            <a:r>
              <a:rPr lang="en-GB" sz="2400" b="1" dirty="0">
                <a:solidFill>
                  <a:srgbClr val="5B9BD5"/>
                </a:solidFill>
                <a:effectLst/>
                <a:latin typeface="Times New Roman" panose="02020603050405020304" pitchFamily="18" charset="0"/>
                <a:ea typeface="Times New Roman" panose="02020603050405020304" pitchFamily="18" charset="0"/>
                <a:cs typeface="Times New Roman" panose="02020603050405020304" pitchFamily="18" charset="0"/>
              </a:rPr>
              <a:t>A Flexible Framework to Achieve Strategic Objectives in US-China Policy</a:t>
            </a:r>
            <a:endParaRPr lang="en-US" sz="2400" b="1" dirty="0">
              <a:solidFill>
                <a:srgbClr val="5B9BD5"/>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GB" sz="20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Maorong Jiang, PhD</a:t>
            </a:r>
            <a:endParaRPr lang="en-US" sz="20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GB" sz="20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Creighton University</a:t>
            </a:r>
            <a:endParaRPr lang="en-US" sz="20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US" sz="2000" b="1"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3"/>
              </a:rPr>
              <a:t>m</a:t>
            </a:r>
            <a:r>
              <a:rPr lang="en-US" sz="2000" b="1"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aorongjiang@creighton.edu</a:t>
            </a:r>
            <a:endParaRPr lang="en-US" sz="2000" b="1"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r>
              <a:rPr lang="en-US" sz="2000" b="1"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rPr>
              <a:t>October 30. 2019</a:t>
            </a:r>
          </a:p>
          <a:p>
            <a:pPr algn="ct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E17AA950-9AA9-40DD-99B4-2DDBDB2C6E01}"/>
              </a:ext>
            </a:extLst>
          </p:cNvPr>
          <p:cNvSpPr>
            <a:spLocks noGrp="1"/>
          </p:cNvSpPr>
          <p:nvPr>
            <p:ph type="sldNum" sz="quarter" idx="12"/>
          </p:nvPr>
        </p:nvSpPr>
        <p:spPr/>
        <p:txBody>
          <a:bodyPr/>
          <a:lstStyle/>
          <a:p>
            <a:fld id="{F17BBAF2-EB6C-4C6D-977C-F81635FF38CB}" type="slidenum">
              <a:rPr lang="en-US" smtClean="0"/>
              <a:t>1</a:t>
            </a:fld>
            <a:endParaRPr lang="en-US"/>
          </a:p>
        </p:txBody>
      </p:sp>
    </p:spTree>
    <p:extLst>
      <p:ext uri="{BB962C8B-B14F-4D97-AF65-F5344CB8AC3E}">
        <p14:creationId xmlns:p14="http://schemas.microsoft.com/office/powerpoint/2010/main" val="1164435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081055D-80F9-49E1-8867-C38B98BEA846}"/>
              </a:ext>
            </a:extLst>
          </p:cNvPr>
          <p:cNvSpPr>
            <a:spLocks noGrp="1"/>
          </p:cNvSpPr>
          <p:nvPr>
            <p:ph type="sldNum" sz="quarter" idx="12"/>
          </p:nvPr>
        </p:nvSpPr>
        <p:spPr/>
        <p:txBody>
          <a:bodyPr/>
          <a:lstStyle/>
          <a:p>
            <a:fld id="{F17BBAF2-EB6C-4C6D-977C-F81635FF38CB}" type="slidenum">
              <a:rPr lang="en-US" smtClean="0"/>
              <a:t>10</a:t>
            </a:fld>
            <a:endParaRPr lang="en-US"/>
          </a:p>
        </p:txBody>
      </p:sp>
      <p:sp>
        <p:nvSpPr>
          <p:cNvPr id="3" name="Rectangle 2">
            <a:extLst>
              <a:ext uri="{FF2B5EF4-FFF2-40B4-BE49-F238E27FC236}">
                <a16:creationId xmlns:a16="http://schemas.microsoft.com/office/drawing/2014/main" id="{4ECBE520-62AB-4C27-B4B5-E5D512D2727D}"/>
              </a:ext>
            </a:extLst>
          </p:cNvPr>
          <p:cNvSpPr/>
          <p:nvPr/>
        </p:nvSpPr>
        <p:spPr>
          <a:xfrm>
            <a:off x="3048000" y="1997839"/>
            <a:ext cx="6096000" cy="3477875"/>
          </a:xfrm>
          <a:prstGeom prst="rect">
            <a:avLst/>
          </a:prstGeom>
        </p:spPr>
        <p:txBody>
          <a:bodyPr>
            <a:spAutoFit/>
          </a:bodyPr>
          <a:lstStyle/>
          <a:p>
            <a:r>
              <a:rPr lang="en-US" sz="2000" b="1" dirty="0">
                <a:latin typeface="Times New Roman" panose="02020603050405020304" pitchFamily="18" charset="0"/>
                <a:ea typeface="Calibri" panose="020F0502020204030204" pitchFamily="34" charset="0"/>
                <a:cs typeface="Times New Roman" panose="02020603050405020304" pitchFamily="18" charset="0"/>
              </a:rPr>
              <a:t>US acknowledges China’s rightful place on the global stage as a result of its economic success, it must also be acutely conscious of the fact that China is a pro at exaggerating its own power.  It is too early to tell how Xi’s </a:t>
            </a:r>
            <a:r>
              <a:rPr lang="en-US" sz="2000" b="1" i="1" dirty="0">
                <a:latin typeface="Times New Roman" panose="02020603050405020304" pitchFamily="18" charset="0"/>
                <a:ea typeface="Calibri" panose="020F0502020204030204" pitchFamily="34" charset="0"/>
                <a:cs typeface="Times New Roman" panose="02020603050405020304" pitchFamily="18" charset="0"/>
              </a:rPr>
              <a:t>China Dream</a:t>
            </a:r>
            <a:r>
              <a:rPr lang="en-US" sz="2000" b="1" dirty="0">
                <a:latin typeface="Times New Roman" panose="02020603050405020304" pitchFamily="18" charset="0"/>
                <a:ea typeface="Calibri" panose="020F0502020204030204" pitchFamily="34" charset="0"/>
                <a:cs typeface="Times New Roman" panose="02020603050405020304" pitchFamily="18" charset="0"/>
              </a:rPr>
              <a:t> will turn out, if China will realize its “Project of the Century” through its Belt and Road Initiative, and where the latest “New Long March” will take China on the global map. It is in the US’s and everyone else’s interest for the “largest developing country,” as China calls itself, to become a developed economy, and to engage in pursuit of the public good. </a:t>
            </a: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5531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428036"/>
            <a:ext cx="6096000" cy="4524315"/>
          </a:xfrm>
          <a:prstGeom prst="rect">
            <a:avLst/>
          </a:prstGeom>
        </p:spPr>
        <p:txBody>
          <a:bodyPr>
            <a:spAutoFit/>
          </a:bodyPr>
          <a:lstStyle/>
          <a:p>
            <a:r>
              <a:rPr lang="en-GB" sz="2400" b="1" dirty="0">
                <a:latin typeface="Times New Roman" panose="02020603050405020304" pitchFamily="18" charset="0"/>
                <a:cs typeface="Times New Roman" panose="02020603050405020304" pitchFamily="18" charset="0"/>
              </a:rPr>
              <a:t>What is proposed here is an innovative strategic framework utilizing a soft-power deterrence approach to simultaneously engage, challenge, and integrate China. Successfully implementing this strategy demands a flexible rather than reactive US-China policy encompassing short-term (re-engagement), medium-term (challenging), and long-term (integrating) approaches that will advance US interests across the spectrum of cooperation, competition, and conflict throughout the coming decade.</a:t>
            </a:r>
            <a:endParaRPr lang="en-US" sz="2400" b="1" dirty="0">
              <a:latin typeface="Times New Roman" panose="02020603050405020304" pitchFamily="18"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D1334630-FB54-4A35-B6B8-1DC79BC78C03}"/>
              </a:ext>
            </a:extLst>
          </p:cNvPr>
          <p:cNvSpPr>
            <a:spLocks noGrp="1"/>
          </p:cNvSpPr>
          <p:nvPr>
            <p:ph type="sldNum" sz="quarter" idx="12"/>
          </p:nvPr>
        </p:nvSpPr>
        <p:spPr/>
        <p:txBody>
          <a:bodyPr/>
          <a:lstStyle/>
          <a:p>
            <a:fld id="{F17BBAF2-EB6C-4C6D-977C-F81635FF38CB}" type="slidenum">
              <a:rPr lang="en-US" smtClean="0"/>
              <a:t>11</a:t>
            </a:fld>
            <a:endParaRPr lang="en-US"/>
          </a:p>
        </p:txBody>
      </p:sp>
    </p:spTree>
    <p:extLst>
      <p:ext uri="{BB962C8B-B14F-4D97-AF65-F5344CB8AC3E}">
        <p14:creationId xmlns:p14="http://schemas.microsoft.com/office/powerpoint/2010/main" val="3610404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828836"/>
            <a:ext cx="6096000" cy="1938992"/>
          </a:xfrm>
          <a:prstGeom prst="rect">
            <a:avLst/>
          </a:prstGeom>
        </p:spPr>
        <p:txBody>
          <a:bodyPr>
            <a:spAutoFit/>
          </a:bodyPr>
          <a:lstStyle/>
          <a:p>
            <a:pPr>
              <a:spcAft>
                <a:spcPts val="1200"/>
              </a:spcAft>
            </a:pPr>
            <a:r>
              <a:rPr lang="en-GB" sz="2400" b="1" dirty="0">
                <a:effectLst/>
                <a:latin typeface="Times New Roman" panose="02020603050405020304" pitchFamily="18" charset="0"/>
                <a:ea typeface="Times New Roman" panose="02020603050405020304" pitchFamily="18" charset="0"/>
                <a:cs typeface="Times New Roman" panose="02020603050405020304" pitchFamily="18" charset="0"/>
              </a:rPr>
              <a:t>These strategies should be implemented with the flexibility necessary to ensure adaptability in the face of change, while always maintaining a coherent and rational approach.</a:t>
            </a:r>
            <a:endParaRPr lang="en-US" sz="2400" b="1" dirty="0">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C951B415-87B2-4FB2-A306-50255374EA4D}"/>
              </a:ext>
            </a:extLst>
          </p:cNvPr>
          <p:cNvSpPr>
            <a:spLocks noGrp="1"/>
          </p:cNvSpPr>
          <p:nvPr>
            <p:ph type="sldNum" sz="quarter" idx="12"/>
          </p:nvPr>
        </p:nvSpPr>
        <p:spPr/>
        <p:txBody>
          <a:bodyPr/>
          <a:lstStyle/>
          <a:p>
            <a:fld id="{F17BBAF2-EB6C-4C6D-977C-F81635FF38CB}" type="slidenum">
              <a:rPr lang="en-US" smtClean="0"/>
              <a:t>12</a:t>
            </a:fld>
            <a:endParaRPr lang="en-US"/>
          </a:p>
        </p:txBody>
      </p:sp>
    </p:spTree>
    <p:extLst>
      <p:ext uri="{BB962C8B-B14F-4D97-AF65-F5344CB8AC3E}">
        <p14:creationId xmlns:p14="http://schemas.microsoft.com/office/powerpoint/2010/main" val="2791433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466155"/>
            <a:ext cx="6096000" cy="3442161"/>
          </a:xfrm>
          <a:prstGeom prst="rect">
            <a:avLst/>
          </a:prstGeom>
        </p:spPr>
        <p:txBody>
          <a:bodyPr>
            <a:spAutoFit/>
          </a:bodyPr>
          <a:lstStyle/>
          <a:p>
            <a:pPr marL="342900" marR="0" lvl="0" indent="-342900">
              <a:spcBef>
                <a:spcPts val="0"/>
              </a:spcBef>
              <a:spcAft>
                <a:spcPts val="0"/>
              </a:spcAft>
              <a:buFont typeface="+mj-lt"/>
              <a:buAutoNum type="arabicPeriod"/>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Short-Term (1-3 Years) Strategy: re-engaging China</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457200" lvl="0" indent="-457200">
              <a:buAutoNum type="alphaUcPeriod"/>
            </a:pPr>
            <a:r>
              <a:rPr lang="en-GB" sz="2400" b="1" dirty="0">
                <a:latin typeface="Times New Roman" panose="02020603050405020304" pitchFamily="18" charset="0"/>
                <a:cs typeface="Times New Roman" panose="02020603050405020304" pitchFamily="18" charset="0"/>
              </a:rPr>
              <a:t>US re-engages China with multilevel diplomacy to identify and cement the institutional rules that both countries will follow</a:t>
            </a:r>
          </a:p>
          <a:p>
            <a:pPr marL="457200" lvl="0" indent="-457200">
              <a:buAutoNum type="alphaUcPeriod"/>
            </a:pPr>
            <a:r>
              <a:rPr lang="en-GB" sz="2400" b="1" dirty="0">
                <a:latin typeface="Times New Roman" panose="02020603050405020304" pitchFamily="18" charset="0"/>
                <a:cs typeface="Times New Roman" panose="02020603050405020304" pitchFamily="18" charset="0"/>
              </a:rPr>
              <a:t>US acknowledges China’s significant and justifiable place on the global stage</a:t>
            </a:r>
            <a:endParaRPr lang="en-US" sz="2400" b="1" dirty="0">
              <a:latin typeface="Times New Roman" panose="02020603050405020304" pitchFamily="18"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3597B6F6-D70A-4B1B-8EBB-3EF35BE8E8B0}"/>
              </a:ext>
            </a:extLst>
          </p:cNvPr>
          <p:cNvSpPr>
            <a:spLocks noGrp="1"/>
          </p:cNvSpPr>
          <p:nvPr>
            <p:ph type="sldNum" sz="quarter" idx="12"/>
          </p:nvPr>
        </p:nvSpPr>
        <p:spPr/>
        <p:txBody>
          <a:bodyPr/>
          <a:lstStyle/>
          <a:p>
            <a:fld id="{F17BBAF2-EB6C-4C6D-977C-F81635FF38CB}" type="slidenum">
              <a:rPr lang="en-US" smtClean="0"/>
              <a:t>13</a:t>
            </a:fld>
            <a:endParaRPr lang="en-US"/>
          </a:p>
        </p:txBody>
      </p:sp>
    </p:spTree>
    <p:extLst>
      <p:ext uri="{BB962C8B-B14F-4D97-AF65-F5344CB8AC3E}">
        <p14:creationId xmlns:p14="http://schemas.microsoft.com/office/powerpoint/2010/main" val="3722169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466155"/>
            <a:ext cx="6096000" cy="4893647"/>
          </a:xfrm>
          <a:prstGeom prst="rect">
            <a:avLst/>
          </a:prstGeom>
        </p:spPr>
        <p:txBody>
          <a:bodyPr>
            <a:spAutoFit/>
          </a:bodyPr>
          <a:lstStyle/>
          <a:p>
            <a:r>
              <a:rPr lang="en-US" sz="2400" b="1" u="sng" dirty="0">
                <a:latin typeface="Times New Roman" panose="02020603050405020304" pitchFamily="18" charset="0"/>
                <a:cs typeface="Times New Roman" panose="02020603050405020304" pitchFamily="18" charset="0"/>
              </a:rPr>
              <a:t>1. Short-Term (1-3 Years) Strategy: re-engaging China</a:t>
            </a:r>
            <a:endParaRPr lang="en-US" sz="2400" b="1" dirty="0">
              <a:latin typeface="Times New Roman" panose="02020603050405020304" pitchFamily="18" charset="0"/>
              <a:cs typeface="Times New Roman" panose="02020603050405020304" pitchFamily="18" charset="0"/>
            </a:endParaRPr>
          </a:p>
          <a:p>
            <a:pPr lvl="0"/>
            <a:endParaRPr lang="en-GB" sz="2400" b="1" dirty="0">
              <a:latin typeface="Times New Roman" panose="02020603050405020304" pitchFamily="18" charset="0"/>
              <a:cs typeface="Times New Roman" panose="02020603050405020304" pitchFamily="18" charset="0"/>
            </a:endParaRPr>
          </a:p>
          <a:p>
            <a:pPr lvl="0"/>
            <a:r>
              <a:rPr lang="en-GB" sz="2400" b="1" dirty="0">
                <a:latin typeface="Times New Roman" panose="02020603050405020304" pitchFamily="18" charset="0"/>
                <a:cs typeface="Times New Roman" panose="02020603050405020304" pitchFamily="18" charset="0"/>
              </a:rPr>
              <a:t>C. US accepts China’s authoritarian, one-party state under a socialist system</a:t>
            </a:r>
          </a:p>
          <a:p>
            <a:pPr lvl="0"/>
            <a:endParaRPr lang="en-GB" sz="2400" b="1" dirty="0">
              <a:latin typeface="Times New Roman" panose="02020603050405020304" pitchFamily="18" charset="0"/>
              <a:cs typeface="Times New Roman" panose="02020603050405020304" pitchFamily="18" charset="0"/>
            </a:endParaRPr>
          </a:p>
          <a:p>
            <a:pPr lvl="0"/>
            <a:r>
              <a:rPr lang="en-US" sz="2400" b="1" dirty="0">
                <a:latin typeface="Times New Roman" panose="02020603050405020304" pitchFamily="18" charset="0"/>
                <a:cs typeface="Times New Roman" panose="02020603050405020304" pitchFamily="18" charset="0"/>
              </a:rPr>
              <a:t>D. US acknowledges China as a developing country with a developed economy, and that it is in the US’s interest to ensure broader cooperation  </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E. US upholds its national commitment to democracy, global security, and world peace</a:t>
            </a:r>
          </a:p>
        </p:txBody>
      </p:sp>
      <p:sp>
        <p:nvSpPr>
          <p:cNvPr id="6" name="Slide Number Placeholder 5">
            <a:extLst>
              <a:ext uri="{FF2B5EF4-FFF2-40B4-BE49-F238E27FC236}">
                <a16:creationId xmlns:a16="http://schemas.microsoft.com/office/drawing/2014/main" id="{816470C2-EB5C-4EEB-84F0-E65B9E151DD4}"/>
              </a:ext>
            </a:extLst>
          </p:cNvPr>
          <p:cNvSpPr>
            <a:spLocks noGrp="1"/>
          </p:cNvSpPr>
          <p:nvPr>
            <p:ph type="sldNum" sz="quarter" idx="12"/>
          </p:nvPr>
        </p:nvSpPr>
        <p:spPr/>
        <p:txBody>
          <a:bodyPr/>
          <a:lstStyle/>
          <a:p>
            <a:fld id="{F17BBAF2-EB6C-4C6D-977C-F81635FF38CB}" type="slidenum">
              <a:rPr lang="en-US" smtClean="0"/>
              <a:t>14</a:t>
            </a:fld>
            <a:endParaRPr lang="en-US"/>
          </a:p>
        </p:txBody>
      </p:sp>
    </p:spTree>
    <p:extLst>
      <p:ext uri="{BB962C8B-B14F-4D97-AF65-F5344CB8AC3E}">
        <p14:creationId xmlns:p14="http://schemas.microsoft.com/office/powerpoint/2010/main" val="3936636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920382"/>
            <a:ext cx="6096000" cy="4730269"/>
          </a:xfrm>
          <a:prstGeom prst="rect">
            <a:avLst/>
          </a:prstGeom>
        </p:spPr>
        <p:txBody>
          <a:bodyPr>
            <a:spAutoFit/>
          </a:bodyPr>
          <a:lstStyle/>
          <a:p>
            <a:pPr marR="0" lvl="0">
              <a:spcBef>
                <a:spcPts val="0"/>
              </a:spcBef>
              <a:spcAft>
                <a:spcPts val="0"/>
              </a:spcAft>
            </a:pPr>
            <a:r>
              <a:rPr lang="en-US" sz="2400" b="1" u="sng" dirty="0">
                <a:effectLst/>
                <a:latin typeface="Times New Roman" panose="02020603050405020304" pitchFamily="18" charset="0"/>
                <a:ea typeface="Times New Roman" panose="02020603050405020304" pitchFamily="18" charset="0"/>
              </a:rPr>
              <a:t>2. Medium-Term (3-7 Years) Strategy: challenging China while sharing responsibility</a:t>
            </a:r>
            <a:endParaRPr lang="en-US" sz="2400" b="1" dirty="0">
              <a:effectLst/>
              <a:latin typeface="Times New Roman" panose="02020603050405020304" pitchFamily="18" charset="0"/>
              <a:ea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US accommodates China’s pursuit of an “independent foreign policy of peace” </a:t>
            </a:r>
          </a:p>
          <a:p>
            <a:pPr marL="342900" marR="0" lvl="0" indent="-342900">
              <a:lnSpc>
                <a:spcPct val="107000"/>
              </a:lnSpc>
              <a:spcBef>
                <a:spcPts val="0"/>
              </a:spcBef>
              <a:spcAft>
                <a:spcPts val="0"/>
              </a:spcAft>
              <a:buFont typeface="+mj-lt"/>
              <a:buAutoNum type="alphaUcPeriod"/>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US allows China to shoulder regional and global responsibility as a legitimate economic power</a:t>
            </a:r>
          </a:p>
          <a:p>
            <a:pPr marL="342900" marR="0" lvl="0" indent="-342900">
              <a:lnSpc>
                <a:spcPct val="107000"/>
              </a:lnSpc>
              <a:spcBef>
                <a:spcPts val="0"/>
              </a:spcBef>
              <a:spcAft>
                <a:spcPts val="0"/>
              </a:spcAft>
              <a:buFont typeface="+mj-lt"/>
              <a:buAutoNum type="alphaUcPeriod"/>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US publicly recognizes China’s contribution to global progress and the public good</a:t>
            </a:r>
          </a:p>
          <a:p>
            <a:pPr marL="342900" marR="0" lvl="0" indent="-342900">
              <a:lnSpc>
                <a:spcPct val="107000"/>
              </a:lnSpc>
              <a:spcBef>
                <a:spcPts val="0"/>
              </a:spcBef>
              <a:spcAft>
                <a:spcPts val="1200"/>
              </a:spcAft>
              <a:buFont typeface="+mj-lt"/>
              <a:buAutoNum type="alphaUcPeriod"/>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US avoids overestimating China’s political influence and military might</a:t>
            </a:r>
          </a:p>
        </p:txBody>
      </p:sp>
      <p:sp>
        <p:nvSpPr>
          <p:cNvPr id="6" name="Slide Number Placeholder 5">
            <a:extLst>
              <a:ext uri="{FF2B5EF4-FFF2-40B4-BE49-F238E27FC236}">
                <a16:creationId xmlns:a16="http://schemas.microsoft.com/office/drawing/2014/main" id="{A0AFB1FE-5F24-45B1-9C1B-EB374D0395E5}"/>
              </a:ext>
            </a:extLst>
          </p:cNvPr>
          <p:cNvSpPr>
            <a:spLocks noGrp="1"/>
          </p:cNvSpPr>
          <p:nvPr>
            <p:ph type="sldNum" sz="quarter" idx="12"/>
          </p:nvPr>
        </p:nvSpPr>
        <p:spPr/>
        <p:txBody>
          <a:bodyPr/>
          <a:lstStyle/>
          <a:p>
            <a:fld id="{F17BBAF2-EB6C-4C6D-977C-F81635FF38CB}" type="slidenum">
              <a:rPr lang="en-US" smtClean="0"/>
              <a:t>15</a:t>
            </a:fld>
            <a:endParaRPr lang="en-US"/>
          </a:p>
        </p:txBody>
      </p:sp>
    </p:spTree>
    <p:extLst>
      <p:ext uri="{BB962C8B-B14F-4D97-AF65-F5344CB8AC3E}">
        <p14:creationId xmlns:p14="http://schemas.microsoft.com/office/powerpoint/2010/main" val="4077256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393973"/>
            <a:ext cx="6096000" cy="4205895"/>
          </a:xfrm>
          <a:prstGeom prst="rect">
            <a:avLst/>
          </a:prstGeom>
        </p:spPr>
        <p:txBody>
          <a:bodyPr>
            <a:spAutoFit/>
          </a:bodyPr>
          <a:lstStyle/>
          <a:p>
            <a:pPr marR="0" lvl="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3. Long Term (7-10 Years) Strategy: integrating China to secure a rules-based global order</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R="0" lvl="0">
              <a:spcBef>
                <a:spcPts val="0"/>
              </a:spcBef>
              <a:spcAft>
                <a:spcPts val="0"/>
              </a:spcAft>
              <a:buClr>
                <a:srgbClr val="222222"/>
              </a:buClr>
            </a:pP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R="0" lvl="0">
              <a:spcBef>
                <a:spcPts val="0"/>
              </a:spcBef>
              <a:spcAft>
                <a:spcPts val="0"/>
              </a:spcAft>
              <a:buClr>
                <a:srgbClr val="222222"/>
              </a:buCl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A.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US works with China to facilitate new rules to strengthen the global order </a:t>
            </a:r>
          </a:p>
          <a:p>
            <a:pPr marR="0" lvl="0">
              <a:spcBef>
                <a:spcPts val="0"/>
              </a:spcBef>
              <a:spcAft>
                <a:spcPts val="0"/>
              </a:spcAft>
              <a:buClr>
                <a:srgbClr val="222222"/>
              </a:buCl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 US curbs China’s growing geopolitical influence </a:t>
            </a:r>
          </a:p>
          <a:p>
            <a:pPr marR="0" lvl="0">
              <a:lnSpc>
                <a:spcPct val="107000"/>
              </a:lnSpc>
              <a:spcBef>
                <a:spcPts val="0"/>
              </a:spcBef>
              <a:spcAft>
                <a:spcPts val="0"/>
              </a:spcAft>
              <a:buClr>
                <a:srgbClr val="222222"/>
              </a:buCl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 US refrains from military actions with China </a:t>
            </a:r>
          </a:p>
          <a:p>
            <a:pPr marR="0" lvl="0">
              <a:lnSpc>
                <a:spcPct val="107000"/>
              </a:lnSpc>
              <a:spcBef>
                <a:spcPts val="0"/>
              </a:spcBef>
              <a:spcAft>
                <a:spcPts val="1200"/>
              </a:spcAft>
              <a:buClr>
                <a:srgbClr val="222222"/>
              </a:buCl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 US curtails China’s anti-America alliance with Russia</a:t>
            </a:r>
          </a:p>
        </p:txBody>
      </p:sp>
      <p:sp>
        <p:nvSpPr>
          <p:cNvPr id="6" name="Slide Number Placeholder 5">
            <a:extLst>
              <a:ext uri="{FF2B5EF4-FFF2-40B4-BE49-F238E27FC236}">
                <a16:creationId xmlns:a16="http://schemas.microsoft.com/office/drawing/2014/main" id="{EFC77845-6859-4160-B5AF-E3CB2BC68883}"/>
              </a:ext>
            </a:extLst>
          </p:cNvPr>
          <p:cNvSpPr>
            <a:spLocks noGrp="1"/>
          </p:cNvSpPr>
          <p:nvPr>
            <p:ph type="sldNum" sz="quarter" idx="12"/>
          </p:nvPr>
        </p:nvSpPr>
        <p:spPr/>
        <p:txBody>
          <a:bodyPr/>
          <a:lstStyle/>
          <a:p>
            <a:fld id="{F17BBAF2-EB6C-4C6D-977C-F81635FF38CB}" type="slidenum">
              <a:rPr lang="en-US" smtClean="0"/>
              <a:t>16</a:t>
            </a:fld>
            <a:endParaRPr lang="en-US"/>
          </a:p>
        </p:txBody>
      </p:sp>
    </p:spTree>
    <p:extLst>
      <p:ext uri="{BB962C8B-B14F-4D97-AF65-F5344CB8AC3E}">
        <p14:creationId xmlns:p14="http://schemas.microsoft.com/office/powerpoint/2010/main" val="1986039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15226DB-D7EF-46B1-92B7-017A74D25B05}"/>
              </a:ext>
            </a:extLst>
          </p:cNvPr>
          <p:cNvSpPr>
            <a:spLocks noGrp="1"/>
          </p:cNvSpPr>
          <p:nvPr>
            <p:ph type="sldNum" sz="quarter" idx="12"/>
          </p:nvPr>
        </p:nvSpPr>
        <p:spPr/>
        <p:txBody>
          <a:bodyPr/>
          <a:lstStyle/>
          <a:p>
            <a:fld id="{F17BBAF2-EB6C-4C6D-977C-F81635FF38CB}" type="slidenum">
              <a:rPr lang="en-US" smtClean="0"/>
              <a:t>17</a:t>
            </a:fld>
            <a:endParaRPr lang="en-US"/>
          </a:p>
        </p:txBody>
      </p:sp>
      <p:sp>
        <p:nvSpPr>
          <p:cNvPr id="3" name="Rectangle 2">
            <a:extLst>
              <a:ext uri="{FF2B5EF4-FFF2-40B4-BE49-F238E27FC236}">
                <a16:creationId xmlns:a16="http://schemas.microsoft.com/office/drawing/2014/main" id="{C05956E0-4D4E-4B33-BDF2-6C3CA9A711AB}"/>
              </a:ext>
            </a:extLst>
          </p:cNvPr>
          <p:cNvSpPr/>
          <p:nvPr/>
        </p:nvSpPr>
        <p:spPr>
          <a:xfrm>
            <a:off x="3048000" y="2136339"/>
            <a:ext cx="6096000" cy="3908762"/>
          </a:xfrm>
          <a:prstGeom prst="rect">
            <a:avLst/>
          </a:prstGeom>
        </p:spPr>
        <p:txBody>
          <a:bodyPr>
            <a:spAutoFit/>
          </a:bodyPr>
          <a:lstStyle/>
          <a:p>
            <a:r>
              <a:rPr lang="en-US" sz="2400" b="1" dirty="0">
                <a:latin typeface="Times New Roman" panose="02020603050405020304" pitchFamily="18" charset="0"/>
                <a:ea typeface="Calibri" panose="020F0502020204030204" pitchFamily="34" charset="0"/>
                <a:cs typeface="Times New Roman" panose="02020603050405020304" pitchFamily="18" charset="0"/>
              </a:rPr>
              <a:t>Concluding Perspectives:</a:t>
            </a:r>
          </a:p>
          <a:p>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latin typeface="Times New Roman" panose="02020603050405020304" pitchFamily="18" charset="0"/>
                <a:ea typeface="Calibri" panose="020F0502020204030204" pitchFamily="34" charset="0"/>
                <a:cs typeface="Times New Roman" panose="02020603050405020304" pitchFamily="18" charset="0"/>
              </a:rPr>
              <a:t>From a realpolitik perspective, economic challenge from China is not a threat to the US. A democratic United States will only become more motivated, innovative, and prosperous as a result of such challenges. It would be a strategic misstep for the US to engage in any military action against China without exhausting multilevel diplomatic strategies. It is a good thing for China and the US to stand toe-to-toe in competition in pursuit of a positive-sum game, and to avoid entirely the zero-sum game scenario. </a:t>
            </a: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3382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98316" y="3374049"/>
            <a:ext cx="3688830" cy="530594"/>
          </a:xfrm>
          <a:prstGeom prst="rect">
            <a:avLst/>
          </a:prstGeom>
        </p:spPr>
        <p:txBody>
          <a:bodyPr wrap="none">
            <a:spAutoFit/>
          </a:bodyPr>
          <a:lstStyle/>
          <a:p>
            <a:pPr>
              <a:lnSpc>
                <a:spcPct val="107000"/>
              </a:lnSpc>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Thank you very much!</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0BFFD158-5FEB-482E-8A99-C95DAA642CDC}"/>
              </a:ext>
            </a:extLst>
          </p:cNvPr>
          <p:cNvSpPr>
            <a:spLocks noGrp="1"/>
          </p:cNvSpPr>
          <p:nvPr>
            <p:ph type="sldNum" sz="quarter" idx="12"/>
          </p:nvPr>
        </p:nvSpPr>
        <p:spPr/>
        <p:txBody>
          <a:bodyPr/>
          <a:lstStyle/>
          <a:p>
            <a:fld id="{F17BBAF2-EB6C-4C6D-977C-F81635FF38CB}" type="slidenum">
              <a:rPr lang="en-US" smtClean="0"/>
              <a:t>18</a:t>
            </a:fld>
            <a:endParaRPr lang="en-US"/>
          </a:p>
        </p:txBody>
      </p:sp>
    </p:spTree>
    <p:extLst>
      <p:ext uri="{BB962C8B-B14F-4D97-AF65-F5344CB8AC3E}">
        <p14:creationId xmlns:p14="http://schemas.microsoft.com/office/powerpoint/2010/main" val="461310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013509"/>
            <a:ext cx="6096000" cy="2986587"/>
          </a:xfrm>
          <a:prstGeom prst="rect">
            <a:avLst/>
          </a:prstGeom>
        </p:spPr>
        <p:txBody>
          <a:bodyPr>
            <a:spAutoFit/>
          </a:bodyPr>
          <a:lstStyle/>
          <a:p>
            <a:pPr algn="just">
              <a:spcAft>
                <a:spcPts val="1200"/>
              </a:spcAft>
            </a:pPr>
            <a:r>
              <a:rPr lang="en-GB" sz="2400" b="1" dirty="0">
                <a:latin typeface="Times New Roman" panose="02020603050405020304" pitchFamily="18" charset="0"/>
                <a:cs typeface="Times New Roman" panose="02020603050405020304" pitchFamily="18" charset="0"/>
              </a:rPr>
              <a:t>Strategic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Policy Objectives:</a:t>
            </a:r>
          </a:p>
          <a:p>
            <a:pPr>
              <a:lnSpc>
                <a:spcPct val="107000"/>
              </a:lnSpc>
              <a:spcAft>
                <a:spcPts val="80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To avert two equally dangerous possible scenarios: (1) China’s rising, with the US as its rival and Russia as its ally; (2) China’s economic collapse, with renewed resentment against the US, and accompanying global economic crisis. </a:t>
            </a:r>
          </a:p>
        </p:txBody>
      </p:sp>
      <p:sp>
        <p:nvSpPr>
          <p:cNvPr id="6" name="Slide Number Placeholder 5">
            <a:extLst>
              <a:ext uri="{FF2B5EF4-FFF2-40B4-BE49-F238E27FC236}">
                <a16:creationId xmlns:a16="http://schemas.microsoft.com/office/drawing/2014/main" id="{77F703E8-4DB0-42A0-AF5B-C5BC70F64AA8}"/>
              </a:ext>
            </a:extLst>
          </p:cNvPr>
          <p:cNvSpPr>
            <a:spLocks noGrp="1"/>
          </p:cNvSpPr>
          <p:nvPr>
            <p:ph type="sldNum" sz="quarter" idx="12"/>
          </p:nvPr>
        </p:nvSpPr>
        <p:spPr/>
        <p:txBody>
          <a:bodyPr/>
          <a:lstStyle/>
          <a:p>
            <a:fld id="{F17BBAF2-EB6C-4C6D-977C-F81635FF38CB}" type="slidenum">
              <a:rPr lang="en-US" smtClean="0"/>
              <a:t>2</a:t>
            </a:fld>
            <a:endParaRPr lang="en-US"/>
          </a:p>
        </p:txBody>
      </p:sp>
    </p:spTree>
    <p:extLst>
      <p:ext uri="{BB962C8B-B14F-4D97-AF65-F5344CB8AC3E}">
        <p14:creationId xmlns:p14="http://schemas.microsoft.com/office/powerpoint/2010/main" val="1342884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13315" y="571473"/>
            <a:ext cx="6096000" cy="5510739"/>
          </a:xfrm>
          <a:prstGeom prst="rect">
            <a:avLst/>
          </a:prstGeom>
        </p:spPr>
        <p:txBody>
          <a:bodyPr>
            <a:spAutoFit/>
          </a:bodyPr>
          <a:lstStyle/>
          <a:p>
            <a:pPr>
              <a:lnSpc>
                <a:spcPct val="107000"/>
              </a:lnSpc>
              <a:spcAft>
                <a:spcPts val="80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latin typeface="Times New Roman" panose="02020603050405020304" pitchFamily="18" charset="0"/>
                <a:ea typeface="Calibri" panose="020F0502020204030204" pitchFamily="34" charset="0"/>
                <a:cs typeface="Times New Roman" panose="02020603050405020304" pitchFamily="18" charset="0"/>
              </a:rPr>
              <a:t>Reality Recognized:</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400" b="1" dirty="0">
                <a:latin typeface="Times New Roman" panose="02020603050405020304" pitchFamily="18" charset="0"/>
                <a:cs typeface="Times New Roman" panose="02020603050405020304" pitchFamily="18" charset="0"/>
              </a:rPr>
              <a:t>Neither the traditional approach of engagement intended to promote democratic ideals, nor more recent confrontational practices, have worked.</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lnSpc>
                <a:spcPct val="107000"/>
              </a:lnSpc>
              <a:spcAft>
                <a:spcPts val="800"/>
              </a:spcAft>
              <a:buAutoNum type="arabicPeriod"/>
            </a:pPr>
            <a:r>
              <a:rPr lang="en-US" sz="2400" b="1" dirty="0">
                <a:latin typeface="Times New Roman" panose="02020603050405020304" pitchFamily="18" charset="0"/>
                <a:cs typeface="Times New Roman" panose="02020603050405020304" pitchFamily="18" charset="0"/>
              </a:rPr>
              <a:t>To some, these current ups and downs are undermining longstanding agreement about how to constructively engage China. </a:t>
            </a:r>
          </a:p>
          <a:p>
            <a:pPr marL="457200" indent="-457200">
              <a:lnSpc>
                <a:spcPct val="107000"/>
              </a:lnSpc>
              <a:spcAft>
                <a:spcPts val="800"/>
              </a:spcAft>
              <a:buAutoNum type="arabicPeriod"/>
            </a:pPr>
            <a:r>
              <a:rPr lang="en-US" sz="2400" b="1" dirty="0">
                <a:latin typeface="Times New Roman" panose="02020603050405020304" pitchFamily="18" charset="0"/>
                <a:cs typeface="Times New Roman" panose="02020603050405020304" pitchFamily="18" charset="0"/>
              </a:rPr>
              <a:t>To others who view China policy prior to the current administration as having failed to serve the interests of the United States.</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2335D060-7B3C-486B-92CB-9239A4C7EC21}"/>
              </a:ext>
            </a:extLst>
          </p:cNvPr>
          <p:cNvSpPr>
            <a:spLocks noGrp="1"/>
          </p:cNvSpPr>
          <p:nvPr>
            <p:ph type="sldNum" sz="quarter" idx="12"/>
          </p:nvPr>
        </p:nvSpPr>
        <p:spPr/>
        <p:txBody>
          <a:bodyPr/>
          <a:lstStyle/>
          <a:p>
            <a:fld id="{F17BBAF2-EB6C-4C6D-977C-F81635FF38CB}" type="slidenum">
              <a:rPr lang="en-US" smtClean="0"/>
              <a:t>3</a:t>
            </a:fld>
            <a:endParaRPr lang="en-US"/>
          </a:p>
        </p:txBody>
      </p:sp>
    </p:spTree>
    <p:extLst>
      <p:ext uri="{BB962C8B-B14F-4D97-AF65-F5344CB8AC3E}">
        <p14:creationId xmlns:p14="http://schemas.microsoft.com/office/powerpoint/2010/main" val="132885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0" y="2590630"/>
            <a:ext cx="6096000" cy="2712217"/>
          </a:xfrm>
          <a:prstGeom prst="rect">
            <a:avLst/>
          </a:prstGeom>
        </p:spPr>
        <p:txBody>
          <a:bodyPr>
            <a:spAutoFit/>
          </a:bodyPr>
          <a:lstStyle/>
          <a:p>
            <a:pPr>
              <a:lnSpc>
                <a:spcPct val="107000"/>
              </a:lnSpc>
              <a:spcAft>
                <a:spcPts val="800"/>
              </a:spcAft>
            </a:pPr>
            <a:r>
              <a:rPr lang="en-US" sz="2400" b="1" dirty="0">
                <a:latin typeface="Times New Roman" panose="02020603050405020304" pitchFamily="18" charset="0"/>
                <a:cs typeface="Times New Roman" panose="02020603050405020304" pitchFamily="18" charset="0"/>
              </a:rPr>
              <a:t>Time for transformation in thinking about China Today:</a:t>
            </a:r>
          </a:p>
          <a:p>
            <a:pPr>
              <a:lnSpc>
                <a:spcPct val="107000"/>
              </a:lnSpc>
              <a:spcAft>
                <a:spcPts val="800"/>
              </a:spcAft>
            </a:pPr>
            <a:r>
              <a:rPr lang="en-US" sz="2000" b="1" dirty="0">
                <a:latin typeface="Times New Roman" panose="02020603050405020304" pitchFamily="18" charset="0"/>
                <a:cs typeface="Times New Roman" panose="02020603050405020304" pitchFamily="18" charset="0"/>
              </a:rPr>
              <a:t>There is an urgent need for a new strategic framework that embraces Chinese political and economic realities and uses those realities to US advantage to advance US national and international agendas.</a:t>
            </a:r>
          </a:p>
          <a:p>
            <a:pPr>
              <a:lnSpc>
                <a:spcPct val="107000"/>
              </a:lnSpc>
              <a:spcAft>
                <a:spcPts val="80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CE4E06E9-52C1-425A-A272-50FA451DC00A}"/>
              </a:ext>
            </a:extLst>
          </p:cNvPr>
          <p:cNvSpPr>
            <a:spLocks noGrp="1"/>
          </p:cNvSpPr>
          <p:nvPr>
            <p:ph type="sldNum" sz="quarter" idx="12"/>
          </p:nvPr>
        </p:nvSpPr>
        <p:spPr/>
        <p:txBody>
          <a:bodyPr/>
          <a:lstStyle/>
          <a:p>
            <a:fld id="{F17BBAF2-EB6C-4C6D-977C-F81635FF38CB}" type="slidenum">
              <a:rPr lang="en-US" smtClean="0"/>
              <a:t>4</a:t>
            </a:fld>
            <a:endParaRPr lang="en-US"/>
          </a:p>
        </p:txBody>
      </p:sp>
    </p:spTree>
    <p:extLst>
      <p:ext uri="{BB962C8B-B14F-4D97-AF65-F5344CB8AC3E}">
        <p14:creationId xmlns:p14="http://schemas.microsoft.com/office/powerpoint/2010/main" val="4112314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533340"/>
            <a:ext cx="6096000" cy="1653594"/>
          </a:xfrm>
          <a:prstGeom prst="rect">
            <a:avLst/>
          </a:prstGeom>
        </p:spPr>
        <p:txBody>
          <a:bodyPr>
            <a:spAutoFit/>
          </a:bodyPr>
          <a:lstStyle/>
          <a:p>
            <a:pPr>
              <a:lnSpc>
                <a:spcPct val="107000"/>
              </a:lnSpc>
              <a:spcAft>
                <a:spcPts val="8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The US must intentionally and purposefully nurture a developing China with its socialist system under authoritarian rule, as a global partner serving US strategic objectives.</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D71FC52C-D83C-404B-82FB-5C27C588A1F9}"/>
              </a:ext>
            </a:extLst>
          </p:cNvPr>
          <p:cNvSpPr>
            <a:spLocks noGrp="1"/>
          </p:cNvSpPr>
          <p:nvPr>
            <p:ph type="sldNum" sz="quarter" idx="12"/>
          </p:nvPr>
        </p:nvSpPr>
        <p:spPr/>
        <p:txBody>
          <a:bodyPr/>
          <a:lstStyle/>
          <a:p>
            <a:fld id="{F17BBAF2-EB6C-4C6D-977C-F81635FF38CB}" type="slidenum">
              <a:rPr lang="en-US" smtClean="0"/>
              <a:t>5</a:t>
            </a:fld>
            <a:endParaRPr lang="en-US"/>
          </a:p>
        </p:txBody>
      </p:sp>
    </p:spTree>
    <p:extLst>
      <p:ext uri="{BB962C8B-B14F-4D97-AF65-F5344CB8AC3E}">
        <p14:creationId xmlns:p14="http://schemas.microsoft.com/office/powerpoint/2010/main" val="2499656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059651"/>
            <a:ext cx="6096000" cy="2308324"/>
          </a:xfrm>
          <a:prstGeom prst="rect">
            <a:avLst/>
          </a:prstGeom>
        </p:spPr>
        <p:txBody>
          <a:bodyPr>
            <a:spAutoFit/>
          </a:bodyPr>
          <a:lstStyle/>
          <a:p>
            <a:r>
              <a:rPr lang="en-GB" sz="2400" b="1" dirty="0">
                <a:latin typeface="Times New Roman" panose="02020603050405020304" pitchFamily="18" charset="0"/>
                <a:cs typeface="Times New Roman" panose="02020603050405020304" pitchFamily="18" charset="0"/>
              </a:rPr>
              <a:t>To attain the strategic objectives, the US must embrace China as a prospective responsible stakeholder and ally, or it risks pushing China more firmly towards Russia, with the potential to form a truly destructive, anti-American alliance.</a:t>
            </a:r>
            <a:endParaRPr lang="en-US" sz="2400" b="1" dirty="0">
              <a:latin typeface="Times New Roman" panose="02020603050405020304" pitchFamily="18"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1B2780A1-33F3-4DE5-AD77-F9039ECE42EF}"/>
              </a:ext>
            </a:extLst>
          </p:cNvPr>
          <p:cNvSpPr>
            <a:spLocks noGrp="1"/>
          </p:cNvSpPr>
          <p:nvPr>
            <p:ph type="sldNum" sz="quarter" idx="12"/>
          </p:nvPr>
        </p:nvSpPr>
        <p:spPr/>
        <p:txBody>
          <a:bodyPr/>
          <a:lstStyle/>
          <a:p>
            <a:fld id="{F17BBAF2-EB6C-4C6D-977C-F81635FF38CB}" type="slidenum">
              <a:rPr lang="en-US" smtClean="0"/>
              <a:t>6</a:t>
            </a:fld>
            <a:endParaRPr lang="en-US"/>
          </a:p>
        </p:txBody>
      </p:sp>
    </p:spTree>
    <p:extLst>
      <p:ext uri="{BB962C8B-B14F-4D97-AF65-F5344CB8AC3E}">
        <p14:creationId xmlns:p14="http://schemas.microsoft.com/office/powerpoint/2010/main" val="56978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61251B4-FB2E-4E7F-84AB-F210E94B2D9E}"/>
              </a:ext>
            </a:extLst>
          </p:cNvPr>
          <p:cNvSpPr>
            <a:spLocks noGrp="1"/>
          </p:cNvSpPr>
          <p:nvPr>
            <p:ph type="sldNum" sz="quarter" idx="12"/>
          </p:nvPr>
        </p:nvSpPr>
        <p:spPr/>
        <p:txBody>
          <a:bodyPr/>
          <a:lstStyle/>
          <a:p>
            <a:fld id="{F17BBAF2-EB6C-4C6D-977C-F81635FF38CB}" type="slidenum">
              <a:rPr lang="en-US" smtClean="0"/>
              <a:t>7</a:t>
            </a:fld>
            <a:endParaRPr lang="en-US"/>
          </a:p>
        </p:txBody>
      </p:sp>
      <p:sp>
        <p:nvSpPr>
          <p:cNvPr id="3" name="Rectangle 2">
            <a:extLst>
              <a:ext uri="{FF2B5EF4-FFF2-40B4-BE49-F238E27FC236}">
                <a16:creationId xmlns:a16="http://schemas.microsoft.com/office/drawing/2014/main" id="{79CF31D5-0CAE-4FDC-A427-F3539BECF6A1}"/>
              </a:ext>
            </a:extLst>
          </p:cNvPr>
          <p:cNvSpPr/>
          <p:nvPr/>
        </p:nvSpPr>
        <p:spPr>
          <a:xfrm>
            <a:off x="3048000" y="2828836"/>
            <a:ext cx="6096000" cy="2308324"/>
          </a:xfrm>
          <a:prstGeom prst="rect">
            <a:avLst/>
          </a:prstGeom>
        </p:spPr>
        <p:txBody>
          <a:bodyPr>
            <a:spAutoFit/>
          </a:bodyPr>
          <a:lstStyle/>
          <a:p>
            <a:pPr>
              <a:spcAft>
                <a:spcPts val="1200"/>
              </a:spcAft>
            </a:pPr>
            <a:r>
              <a:rPr lang="en-GB" sz="2400" b="1" dirty="0">
                <a:latin typeface="Times New Roman" panose="02020603050405020304" pitchFamily="18" charset="0"/>
                <a:ea typeface="Times New Roman" panose="02020603050405020304" pitchFamily="18" charset="0"/>
                <a:cs typeface="Times New Roman" panose="02020603050405020304" pitchFamily="18" charset="0"/>
              </a:rPr>
              <a:t>Holding Beijing accountable to its own, self-proclaimed principles would be a skilful tactic by which to oblige China to adhere to international norms, in a manner that achieves the US’s long-term strategic objectives.</a:t>
            </a: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7837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4222189-2782-444C-8A6B-3B4E67342194}"/>
              </a:ext>
            </a:extLst>
          </p:cNvPr>
          <p:cNvSpPr>
            <a:spLocks noGrp="1"/>
          </p:cNvSpPr>
          <p:nvPr>
            <p:ph type="sldNum" sz="quarter" idx="12"/>
          </p:nvPr>
        </p:nvSpPr>
        <p:spPr/>
        <p:txBody>
          <a:bodyPr/>
          <a:lstStyle/>
          <a:p>
            <a:fld id="{F17BBAF2-EB6C-4C6D-977C-F81635FF38CB}" type="slidenum">
              <a:rPr lang="en-US" smtClean="0"/>
              <a:t>8</a:t>
            </a:fld>
            <a:endParaRPr lang="en-US"/>
          </a:p>
        </p:txBody>
      </p:sp>
      <p:sp>
        <p:nvSpPr>
          <p:cNvPr id="3" name="Rectangle 2">
            <a:extLst>
              <a:ext uri="{FF2B5EF4-FFF2-40B4-BE49-F238E27FC236}">
                <a16:creationId xmlns:a16="http://schemas.microsoft.com/office/drawing/2014/main" id="{A931D8F3-0E0C-4878-8093-2F1087B4C42F}"/>
              </a:ext>
            </a:extLst>
          </p:cNvPr>
          <p:cNvSpPr/>
          <p:nvPr/>
        </p:nvSpPr>
        <p:spPr>
          <a:xfrm>
            <a:off x="3048000" y="1997839"/>
            <a:ext cx="6096000" cy="2677656"/>
          </a:xfrm>
          <a:prstGeom prst="rect">
            <a:avLst/>
          </a:prstGeom>
        </p:spPr>
        <p:txBody>
          <a:bodyPr>
            <a:spAutoFit/>
          </a:bodyPr>
          <a:lstStyle/>
          <a:p>
            <a:r>
              <a:rPr lang="en-US" sz="2400" b="1" dirty="0">
                <a:latin typeface="Times New Roman" panose="02020603050405020304" pitchFamily="18" charset="0"/>
                <a:ea typeface="Calibri" panose="020F0502020204030204" pitchFamily="34" charset="0"/>
                <a:cs typeface="Times New Roman" panose="02020603050405020304" pitchFamily="18" charset="0"/>
              </a:rPr>
              <a:t>Following the recent rise of US populism, and paired with the US’s withdrawal from global affairs, China has seized an opportunity to become a policy-defining voice of wisdom on the world stage. This is a positive development on China’s part to engage itself in regional and global affairs. </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5621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1046422-616B-43C8-A8C3-63BBC024C7D4}"/>
              </a:ext>
            </a:extLst>
          </p:cNvPr>
          <p:cNvSpPr>
            <a:spLocks noGrp="1"/>
          </p:cNvSpPr>
          <p:nvPr>
            <p:ph type="sldNum" sz="quarter" idx="12"/>
          </p:nvPr>
        </p:nvSpPr>
        <p:spPr/>
        <p:txBody>
          <a:bodyPr/>
          <a:lstStyle/>
          <a:p>
            <a:fld id="{F17BBAF2-EB6C-4C6D-977C-F81635FF38CB}" type="slidenum">
              <a:rPr lang="en-US" smtClean="0"/>
              <a:t>9</a:t>
            </a:fld>
            <a:endParaRPr lang="en-US"/>
          </a:p>
        </p:txBody>
      </p:sp>
      <p:sp>
        <p:nvSpPr>
          <p:cNvPr id="3" name="Rectangle 2">
            <a:extLst>
              <a:ext uri="{FF2B5EF4-FFF2-40B4-BE49-F238E27FC236}">
                <a16:creationId xmlns:a16="http://schemas.microsoft.com/office/drawing/2014/main" id="{CC597EEC-8270-4843-A01E-221FFD7E08A7}"/>
              </a:ext>
            </a:extLst>
          </p:cNvPr>
          <p:cNvSpPr/>
          <p:nvPr/>
        </p:nvSpPr>
        <p:spPr>
          <a:xfrm>
            <a:off x="3048000" y="2828836"/>
            <a:ext cx="6096000" cy="1938992"/>
          </a:xfrm>
          <a:prstGeom prst="rect">
            <a:avLst/>
          </a:prstGeom>
        </p:spPr>
        <p:txBody>
          <a:bodyPr>
            <a:spAutoFit/>
          </a:bodyPr>
          <a:lstStyle/>
          <a:p>
            <a:r>
              <a:rPr lang="en-US" sz="2400" b="1" dirty="0">
                <a:latin typeface="Times New Roman" panose="02020603050405020304" pitchFamily="18" charset="0"/>
                <a:ea typeface="Calibri" panose="020F0502020204030204" pitchFamily="34" charset="0"/>
                <a:cs typeface="Times New Roman" panose="02020603050405020304" pitchFamily="18" charset="0"/>
              </a:rPr>
              <a:t>The absence of the United States from the global forums will not necessarily lead to a power transition, however. Rather, China is stepping in to shoulder its responsibility as a world leader. </a:t>
            </a:r>
            <a:endParaRPr lang="en-US" sz="2400" dirty="0"/>
          </a:p>
        </p:txBody>
      </p:sp>
    </p:spTree>
    <p:extLst>
      <p:ext uri="{BB962C8B-B14F-4D97-AF65-F5344CB8AC3E}">
        <p14:creationId xmlns:p14="http://schemas.microsoft.com/office/powerpoint/2010/main" val="2193867885"/>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225</TotalTime>
  <Words>912</Words>
  <Application>Microsoft Office PowerPoint</Application>
  <PresentationFormat>Widescreen</PresentationFormat>
  <Paragraphs>66</Paragraphs>
  <Slides>18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Cambria</vt:lpstr>
      <vt:lpstr>Times New Roman</vt:lpstr>
      <vt:lpstr>Trebuchet MS</vt:lpstr>
      <vt:lpstr>Berlin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Jiang, Maorong</dc:creator>
  <cp:lastModifiedBy>Jiang, Maorong</cp:lastModifiedBy>
  <cp:revision>28</cp:revision>
  <dcterms:created xsi:type="dcterms:W3CDTF">2019-08-26T19:17:11Z</dcterms:created>
  <dcterms:modified xsi:type="dcterms:W3CDTF">2019-10-25T16:12:17Z</dcterms:modified>
</cp:coreProperties>
</file>